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7.jpg" ContentType="image/jpg"/>
  <Override PartName="/ppt/media/image11.jpg" ContentType="image/jpg"/>
  <Override PartName="/ppt/media/image14.jpg" ContentType="image/jpg"/>
  <Override PartName="/ppt/media/image17.jpg" ContentType="image/jpg"/>
  <Override PartName="/ppt/media/image18.jpg" ContentType="image/jpg"/>
  <Override PartName="/ppt/media/image20.jpg" ContentType="image/jpg"/>
  <Override PartName="/ppt/media/image23.jpg" ContentType="image/jpg"/>
  <Override PartName="/ppt/media/image46.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3" r:id="rId6"/>
    <p:sldId id="295" r:id="rId7"/>
    <p:sldId id="296" r:id="rId8"/>
    <p:sldId id="264" r:id="rId9"/>
    <p:sldId id="297" r:id="rId10"/>
    <p:sldId id="265" r:id="rId11"/>
    <p:sldId id="298" r:id="rId12"/>
    <p:sldId id="266" r:id="rId13"/>
    <p:sldId id="267" r:id="rId14"/>
    <p:sldId id="299" r:id="rId15"/>
    <p:sldId id="268" r:id="rId16"/>
    <p:sldId id="301" r:id="rId17"/>
    <p:sldId id="269" r:id="rId18"/>
    <p:sldId id="270" r:id="rId19"/>
    <p:sldId id="303" r:id="rId20"/>
    <p:sldId id="302" r:id="rId21"/>
    <p:sldId id="271" r:id="rId22"/>
    <p:sldId id="272" r:id="rId23"/>
    <p:sldId id="304" r:id="rId24"/>
    <p:sldId id="273" r:id="rId25"/>
    <p:sldId id="305" r:id="rId26"/>
    <p:sldId id="274" r:id="rId27"/>
    <p:sldId id="306" r:id="rId28"/>
    <p:sldId id="307" r:id="rId29"/>
    <p:sldId id="275" r:id="rId30"/>
    <p:sldId id="308" r:id="rId31"/>
    <p:sldId id="276" r:id="rId32"/>
    <p:sldId id="277" r:id="rId33"/>
    <p:sldId id="278" r:id="rId34"/>
    <p:sldId id="309" r:id="rId35"/>
    <p:sldId id="279" r:id="rId36"/>
    <p:sldId id="280" r:id="rId37"/>
    <p:sldId id="310" r:id="rId38"/>
    <p:sldId id="282" r:id="rId39"/>
    <p:sldId id="283" r:id="rId40"/>
    <p:sldId id="311" r:id="rId41"/>
    <p:sldId id="289" r:id="rId42"/>
    <p:sldId id="312" r:id="rId43"/>
    <p:sldId id="313" r:id="rId44"/>
    <p:sldId id="293" r:id="rId45"/>
    <p:sldId id="31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940F84A-08C8-4B1B-8235-2E4A6CF6795A}"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334769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40F84A-08C8-4B1B-8235-2E4A6CF6795A}"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114131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40F84A-08C8-4B1B-8235-2E4A6CF6795A}"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208610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40F84A-08C8-4B1B-8235-2E4A6CF6795A}"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57806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40F84A-08C8-4B1B-8235-2E4A6CF6795A}" type="datetimeFigureOut">
              <a:rPr lang="en-US" smtClean="0"/>
              <a:t>4/11/2017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248602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940F84A-08C8-4B1B-8235-2E4A6CF6795A}"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66981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940F84A-08C8-4B1B-8235-2E4A6CF6795A}" type="datetimeFigureOut">
              <a:rPr lang="en-US" smtClean="0"/>
              <a:t>4/11/2017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3272969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940F84A-08C8-4B1B-8235-2E4A6CF6795A}" type="datetimeFigureOut">
              <a:rPr lang="en-US" smtClean="0"/>
              <a:t>4/11/2017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3538583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40F84A-08C8-4B1B-8235-2E4A6CF6795A}" type="datetimeFigureOut">
              <a:rPr lang="en-US" smtClean="0"/>
              <a:t>4/11/2017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34625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40F84A-08C8-4B1B-8235-2E4A6CF6795A}"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243484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40F84A-08C8-4B1B-8235-2E4A6CF6795A}" type="datetimeFigureOut">
              <a:rPr lang="en-US" smtClean="0"/>
              <a:t>4/11/2017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135092-5418-40AA-9913-6A180176A415}" type="slidenum">
              <a:rPr lang="en-US" smtClean="0"/>
              <a:t>‹#›</a:t>
            </a:fld>
            <a:endParaRPr lang="en-US"/>
          </a:p>
        </p:txBody>
      </p:sp>
    </p:spTree>
    <p:extLst>
      <p:ext uri="{BB962C8B-B14F-4D97-AF65-F5344CB8AC3E}">
        <p14:creationId xmlns:p14="http://schemas.microsoft.com/office/powerpoint/2010/main" val="387175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0F84A-08C8-4B1B-8235-2E4A6CF6795A}" type="datetimeFigureOut">
              <a:rPr lang="en-US" smtClean="0"/>
              <a:t>4/11/2017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135092-5418-40AA-9913-6A180176A415}" type="slidenum">
              <a:rPr lang="en-US" smtClean="0"/>
              <a:t>‹#›</a:t>
            </a:fld>
            <a:endParaRPr lang="en-US"/>
          </a:p>
        </p:txBody>
      </p:sp>
    </p:spTree>
    <p:extLst>
      <p:ext uri="{BB962C8B-B14F-4D97-AF65-F5344CB8AC3E}">
        <p14:creationId xmlns:p14="http://schemas.microsoft.com/office/powerpoint/2010/main" val="33353832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23950" y="411481"/>
            <a:ext cx="8267006" cy="22859"/>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2147455" y="1219200"/>
            <a:ext cx="5834495" cy="1354217"/>
          </a:xfrm>
          <a:prstGeom prst="rect">
            <a:avLst/>
          </a:prstGeom>
        </p:spPr>
        <p:txBody>
          <a:bodyPr vert="horz" wrap="square" lIns="0" tIns="0" rIns="0" bIns="0" rtlCol="0">
            <a:spAutoFit/>
          </a:bodyPr>
          <a:lstStyle/>
          <a:p>
            <a:pPr marL="11397"/>
            <a:r>
              <a:rPr spc="-4" dirty="0"/>
              <a:t>A Brief History of</a:t>
            </a:r>
            <a:r>
              <a:rPr dirty="0"/>
              <a:t> </a:t>
            </a:r>
            <a:r>
              <a:rPr spc="-4" dirty="0"/>
              <a:t>Computers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743200"/>
            <a:ext cx="7162800" cy="35470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9742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401782" y="1405892"/>
            <a:ext cx="8742218" cy="1051570"/>
          </a:xfrm>
          <a:prstGeom prst="rect">
            <a:avLst/>
          </a:prstGeom>
        </p:spPr>
        <p:txBody>
          <a:bodyPr vert="horz" wrap="square" lIns="0" tIns="0" rIns="0" bIns="0" rtlCol="0">
            <a:spAutoFit/>
          </a:bodyPr>
          <a:lstStyle/>
          <a:p>
            <a:pPr marL="2108441" marR="4559" indent="-2097614">
              <a:lnSpc>
                <a:spcPts val="4128"/>
              </a:lnSpc>
            </a:pPr>
            <a:r>
              <a:rPr lang="en-US" altLang="en-US" sz="3600" b="1" dirty="0">
                <a:latin typeface="Times New Roman" pitchFamily="18" charset="0"/>
                <a:cs typeface="Times New Roman" pitchFamily="18" charset="0"/>
              </a:rPr>
              <a:t>Joseph-Marie </a:t>
            </a:r>
            <a:r>
              <a:rPr lang="en-US" altLang="en-US" sz="3600" b="1" dirty="0" smtClean="0">
                <a:latin typeface="Times New Roman" pitchFamily="18" charset="0"/>
                <a:cs typeface="Times New Roman" pitchFamily="18" charset="0"/>
              </a:rPr>
              <a:t>Jacquard</a:t>
            </a:r>
            <a:br>
              <a:rPr lang="en-US" altLang="en-US" sz="3600" b="1" dirty="0" smtClean="0">
                <a:latin typeface="Times New Roman" pitchFamily="18" charset="0"/>
                <a:cs typeface="Times New Roman" pitchFamily="18" charset="0"/>
              </a:rPr>
            </a:br>
            <a:r>
              <a:rPr lang="en-US" altLang="en-US" sz="3600" dirty="0" smtClean="0">
                <a:latin typeface="Times New Roman" pitchFamily="18" charset="0"/>
                <a:cs typeface="Times New Roman" pitchFamily="18" charset="0"/>
              </a:rPr>
              <a:t>Punch</a:t>
            </a:r>
            <a:r>
              <a:rPr lang="en-US" altLang="en-US" sz="3600" b="1" dirty="0" smtClean="0">
                <a:latin typeface="Times New Roman" pitchFamily="18" charset="0"/>
                <a:cs typeface="Times New Roman" pitchFamily="18" charset="0"/>
              </a:rPr>
              <a:t> </a:t>
            </a:r>
            <a:r>
              <a:rPr sz="3600" dirty="0" smtClean="0"/>
              <a:t>card </a:t>
            </a:r>
            <a:r>
              <a:rPr sz="3600" dirty="0"/>
              <a:t>controlled looms</a:t>
            </a:r>
            <a:r>
              <a:rPr sz="3600" spc="-99" dirty="0"/>
              <a:t> </a:t>
            </a:r>
            <a:r>
              <a:rPr sz="3600" dirty="0"/>
              <a:t>(1804)</a:t>
            </a:r>
          </a:p>
        </p:txBody>
      </p:sp>
      <p:sp>
        <p:nvSpPr>
          <p:cNvPr id="8" name="object 8"/>
          <p:cNvSpPr/>
          <p:nvPr/>
        </p:nvSpPr>
        <p:spPr>
          <a:xfrm>
            <a:off x="613064" y="2515476"/>
            <a:ext cx="3322320" cy="4349451"/>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5113020" y="2515476"/>
            <a:ext cx="4030980" cy="437029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11971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914400" y="2285999"/>
            <a:ext cx="8229600" cy="2657475"/>
          </a:xfrm>
        </p:spPr>
        <p:txBody>
          <a:bodyPr>
            <a:normAutofit fontScale="92500" lnSpcReduction="10000"/>
          </a:bodyPr>
          <a:lstStyle/>
          <a:p>
            <a:pPr eaLnBrk="1" hangingPunct="1">
              <a:lnSpc>
                <a:spcPct val="90000"/>
              </a:lnSpc>
            </a:pPr>
            <a:r>
              <a:rPr lang="en-US" altLang="en-US" sz="2800" b="1" dirty="0" smtClean="0">
                <a:latin typeface="Times New Roman" pitchFamily="18" charset="0"/>
                <a:cs typeface="Times New Roman" pitchFamily="18" charset="0"/>
              </a:rPr>
              <a:t>In the early 1800s, a French silk weaver called Joseph-Marie Jacquard invented a way of automatically controlling the warp and weft threads on a silk loom by recording patterns of holes in a string of cards.  In the years to come, variations on Jacquard's punched cards would find a variety of uses, including representing the music to be played by automated pianos and the storing of programs for computers </a:t>
            </a:r>
          </a:p>
        </p:txBody>
      </p:sp>
      <p:sp>
        <p:nvSpPr>
          <p:cNvPr id="14338" name="Rectangle 2"/>
          <p:cNvSpPr>
            <a:spLocks noGrp="1" noChangeArrowheads="1"/>
          </p:cNvSpPr>
          <p:nvPr>
            <p:ph type="title"/>
          </p:nvPr>
        </p:nvSpPr>
        <p:spPr>
          <a:xfrm>
            <a:off x="533400" y="990600"/>
            <a:ext cx="7772400" cy="1143000"/>
          </a:xfrm>
        </p:spPr>
        <p:txBody>
          <a:bodyPr/>
          <a:lstStyle/>
          <a:p>
            <a:pPr algn="ctr" eaLnBrk="1" fontAlgn="auto" hangingPunct="1">
              <a:spcAft>
                <a:spcPts val="0"/>
              </a:spcAft>
              <a:defRPr/>
            </a:pPr>
            <a:r>
              <a:rPr lang="en-US" dirty="0" smtClean="0">
                <a:latin typeface="Times New Roman" pitchFamily="18" charset="0"/>
                <a:cs typeface="Times New Roman" pitchFamily="18" charset="0"/>
              </a:rPr>
              <a:t>Punched Cards</a:t>
            </a:r>
          </a:p>
        </p:txBody>
      </p:sp>
      <p:pic>
        <p:nvPicPr>
          <p:cNvPr id="24580" name="Picture 5" descr="C:\Documents and Settings\staffen\Desktop\Frank Staffen BACKUP\H_Drive\Visual Basic\PowerPoint\Chapter1\punchedCard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4943475"/>
            <a:ext cx="49530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05892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95322" y="1113334"/>
            <a:ext cx="6850495" cy="1105431"/>
          </a:xfrm>
          <a:prstGeom prst="rect">
            <a:avLst/>
          </a:prstGeom>
        </p:spPr>
        <p:txBody>
          <a:bodyPr vert="horz" wrap="square" lIns="0" tIns="0" rIns="0" bIns="0" rtlCol="0">
            <a:spAutoFit/>
          </a:bodyPr>
          <a:lstStyle/>
          <a:p>
            <a:pPr marL="11397"/>
            <a:r>
              <a:rPr sz="3600" dirty="0">
                <a:latin typeface="Impact"/>
                <a:cs typeface="Impact"/>
              </a:rPr>
              <a:t>Preparing the cards with the</a:t>
            </a:r>
            <a:r>
              <a:rPr sz="3600" spc="-85" dirty="0">
                <a:latin typeface="Impact"/>
                <a:cs typeface="Impact"/>
              </a:rPr>
              <a:t> </a:t>
            </a:r>
            <a:r>
              <a:rPr sz="3600" dirty="0">
                <a:latin typeface="Impact"/>
                <a:cs typeface="Impact"/>
              </a:rPr>
              <a:t>pattern</a:t>
            </a:r>
          </a:p>
          <a:p>
            <a:pPr marL="2193349">
              <a:lnSpc>
                <a:spcPts val="4299"/>
              </a:lnSpc>
            </a:pPr>
            <a:r>
              <a:rPr sz="3600" dirty="0">
                <a:latin typeface="Impact"/>
                <a:cs typeface="Impact"/>
              </a:rPr>
              <a:t>for the cloth to be</a:t>
            </a:r>
            <a:r>
              <a:rPr sz="3600" spc="-108" dirty="0">
                <a:latin typeface="Impact"/>
                <a:cs typeface="Impact"/>
              </a:rPr>
              <a:t> </a:t>
            </a:r>
            <a:r>
              <a:rPr sz="3600" dirty="0">
                <a:latin typeface="Impact"/>
                <a:cs typeface="Impact"/>
              </a:rPr>
              <a:t>woven</a:t>
            </a:r>
          </a:p>
        </p:txBody>
      </p:sp>
      <p:sp>
        <p:nvSpPr>
          <p:cNvPr id="3" name="object 3"/>
          <p:cNvSpPr/>
          <p:nvPr/>
        </p:nvSpPr>
        <p:spPr>
          <a:xfrm>
            <a:off x="779318" y="2218765"/>
            <a:ext cx="3586248" cy="463923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472546" y="2133600"/>
            <a:ext cx="3671454" cy="4639235"/>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391738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2059420" y="1380858"/>
            <a:ext cx="5343814" cy="1051570"/>
          </a:xfrm>
          <a:prstGeom prst="rect">
            <a:avLst/>
          </a:prstGeom>
        </p:spPr>
        <p:txBody>
          <a:bodyPr vert="horz" wrap="square" lIns="0" tIns="0" rIns="0" bIns="0" rtlCol="0">
            <a:spAutoFit/>
          </a:bodyPr>
          <a:lstStyle/>
          <a:p>
            <a:pPr marL="358435" marR="4559" indent="-347608">
              <a:lnSpc>
                <a:spcPts val="4128"/>
              </a:lnSpc>
            </a:pPr>
            <a:r>
              <a:rPr lang="en-US" sz="3600" dirty="0">
                <a:latin typeface="Times New Roman" pitchFamily="18" charset="0"/>
                <a:cs typeface="Times New Roman" pitchFamily="18" charset="0"/>
              </a:rPr>
              <a:t>Charles </a:t>
            </a:r>
            <a:r>
              <a:rPr lang="en-US" sz="3600" dirty="0" smtClean="0">
                <a:latin typeface="Times New Roman" pitchFamily="18" charset="0"/>
                <a:cs typeface="Times New Roman" pitchFamily="18" charset="0"/>
              </a:rPr>
              <a:t>Babbage               </a:t>
            </a:r>
            <a:r>
              <a:rPr sz="3600" dirty="0" smtClean="0"/>
              <a:t>The </a:t>
            </a:r>
            <a:r>
              <a:rPr sz="3600" dirty="0"/>
              <a:t>Father of</a:t>
            </a:r>
            <a:r>
              <a:rPr sz="3600" spc="-94" dirty="0"/>
              <a:t> </a:t>
            </a:r>
            <a:r>
              <a:rPr sz="3600" dirty="0"/>
              <a:t>Computers</a:t>
            </a:r>
          </a:p>
        </p:txBody>
      </p:sp>
      <p:sp>
        <p:nvSpPr>
          <p:cNvPr id="8" name="object 8"/>
          <p:cNvSpPr/>
          <p:nvPr/>
        </p:nvSpPr>
        <p:spPr>
          <a:xfrm>
            <a:off x="2272145" y="2691857"/>
            <a:ext cx="4918364" cy="4161864"/>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47268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1295400" y="2362200"/>
            <a:ext cx="7848600" cy="4495800"/>
          </a:xfrm>
        </p:spPr>
        <p:txBody>
          <a:bodyPr/>
          <a:lstStyle/>
          <a:p>
            <a:pPr eaLnBrk="1" hangingPunct="1"/>
            <a:r>
              <a:rPr lang="en-US" altLang="en-US" sz="3600" b="1" dirty="0" smtClean="0">
                <a:latin typeface="Times New Roman" pitchFamily="18" charset="0"/>
                <a:cs typeface="Times New Roman" pitchFamily="18" charset="0"/>
              </a:rPr>
              <a:t>Father of Computing </a:t>
            </a:r>
          </a:p>
          <a:p>
            <a:pPr eaLnBrk="1" hangingPunct="1"/>
            <a:r>
              <a:rPr lang="en-US" altLang="en-US" sz="3600" b="1" dirty="0" smtClean="0">
                <a:latin typeface="Times New Roman" pitchFamily="18" charset="0"/>
                <a:cs typeface="Times New Roman" pitchFamily="18" charset="0"/>
              </a:rPr>
              <a:t>1822 a British mathematician and inventor Charles Babbage try to create the Difference Engine. </a:t>
            </a:r>
          </a:p>
          <a:p>
            <a:pPr eaLnBrk="1" hangingPunct="1"/>
            <a:r>
              <a:rPr lang="en-US" altLang="en-US" sz="3600" b="1" dirty="0" smtClean="0">
                <a:latin typeface="Times New Roman" pitchFamily="18" charset="0"/>
                <a:cs typeface="Times New Roman" pitchFamily="18" charset="0"/>
              </a:rPr>
              <a:t>Difference Engine was never created.</a:t>
            </a:r>
          </a:p>
          <a:p>
            <a:pPr eaLnBrk="1" hangingPunct="1"/>
            <a:r>
              <a:rPr lang="en-US" altLang="en-US" sz="3600" b="1" dirty="0" smtClean="0">
                <a:latin typeface="Times New Roman" pitchFamily="18" charset="0"/>
                <a:cs typeface="Times New Roman" pitchFamily="18" charset="0"/>
              </a:rPr>
              <a:t>Ideals of the Difference Engine led up to the Analytical Engine.</a:t>
            </a:r>
          </a:p>
        </p:txBody>
      </p:sp>
      <p:sp>
        <p:nvSpPr>
          <p:cNvPr id="10242" name="Rectangle 2"/>
          <p:cNvSpPr>
            <a:spLocks noGrp="1" noChangeArrowheads="1"/>
          </p:cNvSpPr>
          <p:nvPr>
            <p:ph type="title"/>
          </p:nvPr>
        </p:nvSpPr>
        <p:spPr>
          <a:xfrm>
            <a:off x="907473" y="1143000"/>
            <a:ext cx="8229600" cy="1143000"/>
          </a:xfrm>
        </p:spPr>
        <p:txBody>
          <a:bodyPr/>
          <a:lstStyle/>
          <a:p>
            <a:pPr algn="ctr" eaLnBrk="1" fontAlgn="auto" hangingPunct="1">
              <a:spcAft>
                <a:spcPts val="0"/>
              </a:spcAft>
              <a:defRPr/>
            </a:pPr>
            <a:r>
              <a:rPr lang="en-US" sz="5400" dirty="0" smtClean="0">
                <a:latin typeface="Times New Roman" pitchFamily="18" charset="0"/>
                <a:cs typeface="Times New Roman" pitchFamily="18" charset="0"/>
              </a:rPr>
              <a:t>Charles Babbage</a:t>
            </a:r>
          </a:p>
        </p:txBody>
      </p:sp>
    </p:spTree>
    <p:extLst>
      <p:ext uri="{BB962C8B-B14F-4D97-AF65-F5344CB8AC3E}">
        <p14:creationId xmlns:p14="http://schemas.microsoft.com/office/powerpoint/2010/main" val="25108585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648200" y="2819399"/>
            <a:ext cx="3875116" cy="337902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143000" y="2666999"/>
            <a:ext cx="3515591" cy="4184073"/>
          </a:xfrm>
          <a:prstGeom prst="rect">
            <a:avLst/>
          </a:prstGeom>
          <a:blipFill>
            <a:blip r:embed="rId3" cstate="print"/>
            <a:stretch>
              <a:fillRect/>
            </a:stretch>
          </a:blipFill>
        </p:spPr>
        <p:txBody>
          <a:bodyPr wrap="square" lIns="0" tIns="0" rIns="0" bIns="0" rtlCol="0"/>
          <a:lstStyle/>
          <a:p>
            <a:endParaRPr/>
          </a:p>
        </p:txBody>
      </p:sp>
      <p:sp>
        <p:nvSpPr>
          <p:cNvPr id="5" name="TextBox 4"/>
          <p:cNvSpPr txBox="1"/>
          <p:nvPr/>
        </p:nvSpPr>
        <p:spPr>
          <a:xfrm>
            <a:off x="2900795" y="1524000"/>
            <a:ext cx="3728605" cy="584775"/>
          </a:xfrm>
          <a:prstGeom prst="rect">
            <a:avLst/>
          </a:prstGeom>
          <a:noFill/>
        </p:spPr>
        <p:txBody>
          <a:bodyPr wrap="square" rtlCol="0">
            <a:spAutoFit/>
          </a:bodyPr>
          <a:lstStyle/>
          <a:p>
            <a:r>
              <a:rPr lang="en-US" sz="3200" b="1" dirty="0" smtClean="0">
                <a:latin typeface="Times New Roman" panose="02020603050405020304" pitchFamily="18" charset="0"/>
                <a:cs typeface="Times New Roman" panose="02020603050405020304" pitchFamily="18" charset="0"/>
              </a:rPr>
              <a:t>Difference Engine</a:t>
            </a:r>
            <a:endParaRPr 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1127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idx="1"/>
          </p:nvPr>
        </p:nvSpPr>
        <p:spPr>
          <a:xfrm>
            <a:off x="1143000" y="2362199"/>
            <a:ext cx="8001000" cy="4373563"/>
          </a:xfrm>
        </p:spPr>
        <p:txBody>
          <a:bodyPr/>
          <a:lstStyle/>
          <a:p>
            <a:pPr eaLnBrk="1" hangingPunct="1"/>
            <a:r>
              <a:rPr lang="en-US" altLang="en-US" sz="3200" b="1" dirty="0" smtClean="0">
                <a:latin typeface="Times New Roman" pitchFamily="18" charset="0"/>
                <a:cs typeface="Times New Roman" pitchFamily="18" charset="0"/>
              </a:rPr>
              <a:t>Created by Charles Babbage in 1833</a:t>
            </a:r>
          </a:p>
          <a:p>
            <a:pPr eaLnBrk="1" hangingPunct="1"/>
            <a:r>
              <a:rPr lang="en-US" altLang="en-US" sz="3200" b="1" dirty="0" smtClean="0">
                <a:latin typeface="Times New Roman" pitchFamily="18" charset="0"/>
                <a:cs typeface="Times New Roman" pitchFamily="18" charset="0"/>
              </a:rPr>
              <a:t>Used punch cards for set of instructions</a:t>
            </a:r>
          </a:p>
          <a:p>
            <a:pPr eaLnBrk="1" hangingPunct="1"/>
            <a:r>
              <a:rPr lang="en-US" altLang="en-US" sz="3200" b="1" dirty="0" smtClean="0">
                <a:latin typeface="Times New Roman" pitchFamily="18" charset="0"/>
                <a:cs typeface="Times New Roman" pitchFamily="18" charset="0"/>
              </a:rPr>
              <a:t>Was never built</a:t>
            </a:r>
          </a:p>
          <a:p>
            <a:pPr eaLnBrk="1" hangingPunct="1"/>
            <a:r>
              <a:rPr lang="en-US" altLang="en-US" sz="3200" b="1" dirty="0" smtClean="0">
                <a:latin typeface="Times New Roman" pitchFamily="18" charset="0"/>
                <a:cs typeface="Times New Roman" pitchFamily="18" charset="0"/>
              </a:rPr>
              <a:t>The design served as a model for the modern computer.</a:t>
            </a:r>
          </a:p>
        </p:txBody>
      </p:sp>
      <p:sp>
        <p:nvSpPr>
          <p:cNvPr id="13314" name="Rectangle 2"/>
          <p:cNvSpPr>
            <a:spLocks noGrp="1" noChangeArrowheads="1"/>
          </p:cNvSpPr>
          <p:nvPr>
            <p:ph type="title"/>
          </p:nvPr>
        </p:nvSpPr>
        <p:spPr>
          <a:xfrm>
            <a:off x="914400" y="990600"/>
            <a:ext cx="8229600" cy="1143000"/>
          </a:xfrm>
        </p:spPr>
        <p:txBody>
          <a:bodyPr/>
          <a:lstStyle/>
          <a:p>
            <a:pPr algn="ctr" eaLnBrk="1" fontAlgn="auto" hangingPunct="1">
              <a:spcAft>
                <a:spcPts val="0"/>
              </a:spcAft>
              <a:defRPr/>
            </a:pPr>
            <a:r>
              <a:rPr lang="en-US" sz="5400" dirty="0" smtClean="0">
                <a:latin typeface="Times New Roman" pitchFamily="18" charset="0"/>
                <a:cs typeface="Times New Roman" pitchFamily="18" charset="0"/>
              </a:rPr>
              <a:t>Analytical Engine</a:t>
            </a:r>
          </a:p>
        </p:txBody>
      </p:sp>
    </p:spTree>
    <p:extLst>
      <p:ext uri="{BB962C8B-B14F-4D97-AF65-F5344CB8AC3E}">
        <p14:creationId xmlns:p14="http://schemas.microsoft.com/office/powerpoint/2010/main" val="29666538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p:nvPr/>
        </p:nvSpPr>
        <p:spPr>
          <a:xfrm>
            <a:off x="1066800" y="1676400"/>
            <a:ext cx="8077200" cy="5131480"/>
          </a:xfrm>
          <a:prstGeom prst="rect">
            <a:avLst/>
          </a:prstGeom>
          <a:blipFill>
            <a:blip r:embed="rId4" cstate="print"/>
            <a:stretch>
              <a:fillRect/>
            </a:stretch>
          </a:blipFill>
        </p:spPr>
        <p:txBody>
          <a:bodyPr wrap="square" lIns="0" tIns="0" rIns="0" bIns="0" rtlCol="0"/>
          <a:lstStyle/>
          <a:p>
            <a:endParaRPr/>
          </a:p>
        </p:txBody>
      </p:sp>
      <p:sp>
        <p:nvSpPr>
          <p:cNvPr id="8" name="object 8"/>
          <p:cNvSpPr txBox="1">
            <a:spLocks noGrp="1"/>
          </p:cNvSpPr>
          <p:nvPr>
            <p:ph type="title"/>
          </p:nvPr>
        </p:nvSpPr>
        <p:spPr>
          <a:xfrm>
            <a:off x="990600" y="1219200"/>
            <a:ext cx="6892059" cy="1107996"/>
          </a:xfrm>
          <a:prstGeom prst="rect">
            <a:avLst/>
          </a:prstGeom>
        </p:spPr>
        <p:txBody>
          <a:bodyPr vert="horz" wrap="square" lIns="0" tIns="0" rIns="0" bIns="0" rtlCol="0">
            <a:spAutoFit/>
          </a:bodyPr>
          <a:lstStyle/>
          <a:p>
            <a:pPr marL="11397"/>
            <a:r>
              <a:rPr lang="en-US" sz="3600" dirty="0" smtClean="0"/>
              <a:t>Charles Babbage</a:t>
            </a:r>
            <a:br>
              <a:rPr lang="en-US" sz="3600" dirty="0" smtClean="0"/>
            </a:br>
            <a:r>
              <a:rPr sz="3600" dirty="0" smtClean="0"/>
              <a:t>Analytical</a:t>
            </a:r>
            <a:r>
              <a:rPr sz="3600" spc="-36" dirty="0" smtClean="0"/>
              <a:t> </a:t>
            </a:r>
            <a:r>
              <a:rPr sz="3600" dirty="0"/>
              <a:t>Engine</a:t>
            </a:r>
          </a:p>
        </p:txBody>
      </p:sp>
    </p:spTree>
    <p:extLst>
      <p:ext uri="{BB962C8B-B14F-4D97-AF65-F5344CB8AC3E}">
        <p14:creationId xmlns:p14="http://schemas.microsoft.com/office/powerpoint/2010/main" val="1312111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0600" y="1882588"/>
            <a:ext cx="3476798" cy="497541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4587241" y="1102995"/>
            <a:ext cx="3711286" cy="0"/>
          </a:xfrm>
          <a:custGeom>
            <a:avLst/>
            <a:gdLst/>
            <a:ahLst/>
            <a:cxnLst/>
            <a:rect l="l" t="t" r="r" b="b"/>
            <a:pathLst>
              <a:path w="4082415">
                <a:moveTo>
                  <a:pt x="0" y="0"/>
                </a:moveTo>
                <a:lnTo>
                  <a:pt x="4082034" y="0"/>
                </a:lnTo>
              </a:path>
            </a:pathLst>
          </a:custGeom>
          <a:ln w="26670">
            <a:solidFill>
              <a:srgbClr val="FF9A00"/>
            </a:solidFill>
          </a:ln>
        </p:spPr>
        <p:txBody>
          <a:bodyPr wrap="square" lIns="0" tIns="0" rIns="0" bIns="0" rtlCol="0"/>
          <a:lstStyle/>
          <a:p>
            <a:endParaRPr/>
          </a:p>
        </p:txBody>
      </p:sp>
      <p:sp>
        <p:nvSpPr>
          <p:cNvPr id="6" name="object 6"/>
          <p:cNvSpPr txBox="1"/>
          <p:nvPr/>
        </p:nvSpPr>
        <p:spPr>
          <a:xfrm>
            <a:off x="4724400" y="1392891"/>
            <a:ext cx="4270086" cy="979394"/>
          </a:xfrm>
          <a:prstGeom prst="rect">
            <a:avLst/>
          </a:prstGeom>
        </p:spPr>
        <p:txBody>
          <a:bodyPr vert="horz" wrap="square" lIns="0" tIns="0" rIns="0" bIns="0" rtlCol="0">
            <a:spAutoFit/>
          </a:bodyPr>
          <a:lstStyle/>
          <a:p>
            <a:pPr marL="11397" marR="4559" indent="528820"/>
            <a:r>
              <a:rPr sz="3200" spc="-4" dirty="0">
                <a:latin typeface="Bookman Old Style"/>
                <a:cs typeface="Bookman Old Style"/>
              </a:rPr>
              <a:t>Lady Augusta</a:t>
            </a:r>
            <a:r>
              <a:rPr sz="3200" spc="-31" dirty="0">
                <a:latin typeface="Bookman Old Style"/>
                <a:cs typeface="Bookman Old Style"/>
              </a:rPr>
              <a:t> </a:t>
            </a:r>
            <a:r>
              <a:rPr sz="3200" dirty="0">
                <a:latin typeface="Bookman Old Style"/>
                <a:cs typeface="Bookman Old Style"/>
              </a:rPr>
              <a:t>Ada  Countess </a:t>
            </a:r>
            <a:r>
              <a:rPr sz="3200" spc="-4" dirty="0">
                <a:latin typeface="Bookman Old Style"/>
                <a:cs typeface="Bookman Old Style"/>
              </a:rPr>
              <a:t>of</a:t>
            </a:r>
            <a:r>
              <a:rPr sz="3200" spc="-99" dirty="0">
                <a:latin typeface="Bookman Old Style"/>
                <a:cs typeface="Bookman Old Style"/>
              </a:rPr>
              <a:t> </a:t>
            </a:r>
            <a:r>
              <a:rPr sz="3200" spc="-4" dirty="0">
                <a:latin typeface="Bookman Old Style"/>
                <a:cs typeface="Bookman Old Style"/>
              </a:rPr>
              <a:t>Lovelace</a:t>
            </a:r>
            <a:endParaRPr sz="3200" dirty="0">
              <a:latin typeface="Bookman Old Style"/>
              <a:cs typeface="Bookman Old Style"/>
            </a:endParaRPr>
          </a:p>
        </p:txBody>
      </p:sp>
      <p:sp>
        <p:nvSpPr>
          <p:cNvPr id="8" name="object 8"/>
          <p:cNvSpPr/>
          <p:nvPr/>
        </p:nvSpPr>
        <p:spPr>
          <a:xfrm>
            <a:off x="5331230" y="3590365"/>
            <a:ext cx="3812770" cy="3267635"/>
          </a:xfrm>
          <a:prstGeom prst="rect">
            <a:avLst/>
          </a:prstGeom>
          <a:blipFill>
            <a:blip r:embed="rId3" cstate="print"/>
            <a:stretch>
              <a:fillRect/>
            </a:stretch>
          </a:blipFill>
        </p:spPr>
        <p:txBody>
          <a:bodyPr wrap="square" lIns="0" tIns="0" rIns="0" bIns="0" rtlCol="0"/>
          <a:lstStyle/>
          <a:p>
            <a:endParaRPr/>
          </a:p>
        </p:txBody>
      </p:sp>
      <p:sp>
        <p:nvSpPr>
          <p:cNvPr id="9" name="Rectangle 8"/>
          <p:cNvSpPr/>
          <p:nvPr/>
        </p:nvSpPr>
        <p:spPr>
          <a:xfrm>
            <a:off x="3810000" y="2590800"/>
            <a:ext cx="4572000" cy="2862322"/>
          </a:xfrm>
          <a:prstGeom prst="rect">
            <a:avLst/>
          </a:prstGeom>
        </p:spPr>
        <p:txBody>
          <a:bodyPr>
            <a:spAutoFit/>
          </a:bodyPr>
          <a:lstStyle/>
          <a:p>
            <a:pPr lvl="1">
              <a:defRPr/>
            </a:pPr>
            <a:r>
              <a:rPr lang="en-US" sz="2000" dirty="0"/>
              <a:t>Daughter of the famous English poet Lord Byron, and trained in mathematics and science</a:t>
            </a:r>
          </a:p>
          <a:p>
            <a:pPr lvl="1">
              <a:defRPr/>
            </a:pPr>
            <a:r>
              <a:rPr lang="en-US" sz="2000" dirty="0"/>
              <a:t>Became colleague of Babbage after hearing about his ideas for “Analytic Engine” at a dinner party</a:t>
            </a:r>
          </a:p>
          <a:p>
            <a:pPr lvl="1">
              <a:defRPr/>
            </a:pPr>
            <a:r>
              <a:rPr lang="en-US" sz="2000" dirty="0"/>
              <a:t>Predicted in 1843 many uses for engine and developed first “programs” for it </a:t>
            </a:r>
          </a:p>
        </p:txBody>
      </p:sp>
    </p:spTree>
    <p:extLst>
      <p:ext uri="{BB962C8B-B14F-4D97-AF65-F5344CB8AC3E}">
        <p14:creationId xmlns:p14="http://schemas.microsoft.com/office/powerpoint/2010/main" val="733770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9536" y="3581400"/>
            <a:ext cx="8001000" cy="2677656"/>
          </a:xfrm>
          <a:prstGeom prst="rect">
            <a:avLst/>
          </a:prstGeom>
        </p:spPr>
        <p:txBody>
          <a:bodyPr wrap="square">
            <a:spAutoFit/>
          </a:bodyPr>
          <a:lstStyle/>
          <a:p>
            <a:pPr lvl="1">
              <a:defRPr/>
            </a:pPr>
            <a:r>
              <a:rPr lang="en-US" sz="2800" dirty="0"/>
              <a:t>Daughter of the famous English poet Lord Byron, and trained in mathematics and science</a:t>
            </a:r>
          </a:p>
          <a:p>
            <a:pPr lvl="1">
              <a:defRPr/>
            </a:pPr>
            <a:r>
              <a:rPr lang="en-US" sz="2800" dirty="0"/>
              <a:t>Became colleague of Babbage after hearing about his ideas for “Analytic Engine” at a dinner party</a:t>
            </a:r>
          </a:p>
          <a:p>
            <a:pPr lvl="1">
              <a:defRPr/>
            </a:pPr>
            <a:r>
              <a:rPr lang="en-US" sz="2800" dirty="0"/>
              <a:t>Predicted in 1843 many uses for engine and developed first “programs” for it </a:t>
            </a:r>
          </a:p>
        </p:txBody>
      </p:sp>
      <p:sp>
        <p:nvSpPr>
          <p:cNvPr id="3" name="TextBox 2"/>
          <p:cNvSpPr txBox="1"/>
          <p:nvPr/>
        </p:nvSpPr>
        <p:spPr>
          <a:xfrm>
            <a:off x="1905000" y="1486992"/>
            <a:ext cx="5410200" cy="707886"/>
          </a:xfrm>
          <a:prstGeom prst="rect">
            <a:avLst/>
          </a:prstGeom>
          <a:noFill/>
        </p:spPr>
        <p:txBody>
          <a:bodyPr wrap="square" rtlCol="0">
            <a:spAutoFit/>
          </a:bodyPr>
          <a:lstStyle/>
          <a:p>
            <a:pPr algn="ctr"/>
            <a:r>
              <a:rPr lang="en-US" sz="4000" dirty="0" smtClean="0"/>
              <a:t>Ada Lovelace</a:t>
            </a:r>
            <a:endParaRPr lang="en-US" sz="4000" dirty="0"/>
          </a:p>
        </p:txBody>
      </p:sp>
    </p:spTree>
    <p:extLst>
      <p:ext uri="{BB962C8B-B14F-4D97-AF65-F5344CB8AC3E}">
        <p14:creationId xmlns:p14="http://schemas.microsoft.com/office/powerpoint/2010/main" val="3096947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1356590" y="1676400"/>
            <a:ext cx="6319982" cy="654025"/>
          </a:xfrm>
          <a:prstGeom prst="rect">
            <a:avLst/>
          </a:prstGeom>
        </p:spPr>
        <p:txBody>
          <a:bodyPr vert="horz" wrap="square" lIns="0" tIns="0" rIns="0" bIns="0" rtlCol="0">
            <a:spAutoFit/>
          </a:bodyPr>
          <a:lstStyle/>
          <a:p>
            <a:pPr marL="11397">
              <a:lnSpc>
                <a:spcPts val="5142"/>
              </a:lnSpc>
            </a:pPr>
            <a:r>
              <a:rPr lang="en-US" sz="4000" spc="-9" dirty="0"/>
              <a:t>Mechanical</a:t>
            </a:r>
            <a:r>
              <a:rPr lang="en-US" sz="4000" spc="-31" dirty="0"/>
              <a:t> </a:t>
            </a:r>
            <a:r>
              <a:rPr lang="en-US" sz="4000" spc="-9" dirty="0"/>
              <a:t>computers</a:t>
            </a:r>
            <a:r>
              <a:rPr sz="4300" spc="-4" dirty="0" smtClean="0"/>
              <a:t>:</a:t>
            </a:r>
            <a:endParaRPr sz="4300"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3048000"/>
            <a:ext cx="4272966"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7159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1143000" y="3657600"/>
            <a:ext cx="8018318" cy="3200400"/>
          </a:xfrm>
        </p:spPr>
        <p:txBody>
          <a:bodyPr>
            <a:normAutofit fontScale="25000" lnSpcReduction="20000"/>
          </a:bodyPr>
          <a:lstStyle/>
          <a:p>
            <a:pPr marL="365760" indent="-256032" eaLnBrk="1" fontAlgn="auto" hangingPunct="1">
              <a:lnSpc>
                <a:spcPct val="90000"/>
              </a:lnSpc>
              <a:spcAft>
                <a:spcPts val="0"/>
              </a:spcAft>
              <a:buFont typeface="Wingdings 3"/>
              <a:buChar char=""/>
              <a:defRPr/>
            </a:pPr>
            <a:r>
              <a:rPr lang="en-US" sz="11200" b="1" dirty="0" smtClean="0">
                <a:latin typeface="Times New Roman" pitchFamily="18" charset="0"/>
                <a:cs typeface="Times New Roman" pitchFamily="18" charset="0"/>
              </a:rPr>
              <a:t>Augusta </a:t>
            </a:r>
            <a:r>
              <a:rPr lang="en-US" sz="11200" b="1" dirty="0" err="1" smtClean="0">
                <a:latin typeface="Times New Roman" pitchFamily="18" charset="0"/>
                <a:cs typeface="Times New Roman" pitchFamily="18" charset="0"/>
              </a:rPr>
              <a:t>Ada</a:t>
            </a:r>
            <a:r>
              <a:rPr lang="en-US" sz="11200" b="1" dirty="0" smtClean="0">
                <a:latin typeface="Times New Roman" pitchFamily="18" charset="0"/>
                <a:cs typeface="Times New Roman" pitchFamily="18" charset="0"/>
              </a:rPr>
              <a:t> Byron  (Lovelace) was born December 10, 1815 </a:t>
            </a:r>
          </a:p>
          <a:p>
            <a:pPr marL="365760" indent="-256032" eaLnBrk="1" fontAlgn="auto" hangingPunct="1">
              <a:lnSpc>
                <a:spcPct val="90000"/>
              </a:lnSpc>
              <a:spcAft>
                <a:spcPts val="0"/>
              </a:spcAft>
              <a:buFont typeface="Wingdings 3"/>
              <a:buChar char=""/>
              <a:defRPr/>
            </a:pPr>
            <a:r>
              <a:rPr lang="en-US" sz="11200" b="1" dirty="0" smtClean="0">
                <a:latin typeface="Times New Roman" pitchFamily="18" charset="0"/>
                <a:cs typeface="Times New Roman" pitchFamily="18" charset="0"/>
              </a:rPr>
              <a:t>A mathematician and scientist. </a:t>
            </a:r>
          </a:p>
          <a:p>
            <a:pPr marL="365760" indent="-256032" eaLnBrk="1" fontAlgn="auto" hangingPunct="1">
              <a:lnSpc>
                <a:spcPct val="90000"/>
              </a:lnSpc>
              <a:spcAft>
                <a:spcPts val="0"/>
              </a:spcAft>
              <a:buFont typeface="Wingdings 3"/>
              <a:buChar char=""/>
              <a:defRPr/>
            </a:pPr>
            <a:r>
              <a:rPr lang="en-US" sz="11200" b="1" dirty="0" err="1" smtClean="0">
                <a:latin typeface="Times New Roman" pitchFamily="18" charset="0"/>
                <a:cs typeface="Times New Roman" pitchFamily="18" charset="0"/>
              </a:rPr>
              <a:t>Ada</a:t>
            </a:r>
            <a:r>
              <a:rPr lang="en-US" sz="11200" b="1" dirty="0" smtClean="0">
                <a:latin typeface="Times New Roman" pitchFamily="18" charset="0"/>
                <a:cs typeface="Times New Roman" pitchFamily="18" charset="0"/>
              </a:rPr>
              <a:t> suggested to Babbage writing a plan for how the engine might calculate Bernoulli numbers. This plan, is now regarded as the first "computer program." A software language developed by the U.S. Department of Defense was named "</a:t>
            </a:r>
            <a:r>
              <a:rPr lang="en-US" sz="11200" b="1" dirty="0" err="1" smtClean="0">
                <a:latin typeface="Times New Roman" pitchFamily="18" charset="0"/>
                <a:cs typeface="Times New Roman" pitchFamily="18" charset="0"/>
              </a:rPr>
              <a:t>Ada</a:t>
            </a:r>
            <a:r>
              <a:rPr lang="en-US" sz="11200" b="1" dirty="0" smtClean="0">
                <a:latin typeface="Times New Roman" pitchFamily="18" charset="0"/>
                <a:cs typeface="Times New Roman" pitchFamily="18" charset="0"/>
              </a:rPr>
              <a:t>" in her honor in 1979. </a:t>
            </a:r>
          </a:p>
          <a:p>
            <a:pPr marL="365760" indent="-256032" eaLnBrk="1" fontAlgn="auto" hangingPunct="1">
              <a:lnSpc>
                <a:spcPct val="90000"/>
              </a:lnSpc>
              <a:spcAft>
                <a:spcPts val="0"/>
              </a:spcAft>
              <a:buFont typeface="Wingdings 3"/>
              <a:buChar char=""/>
              <a:defRPr/>
            </a:pPr>
            <a:endParaRPr lang="en-US" sz="2800" dirty="0" smtClean="0"/>
          </a:p>
          <a:p>
            <a:pPr marL="365760" indent="-256032" eaLnBrk="1" fontAlgn="auto" hangingPunct="1">
              <a:lnSpc>
                <a:spcPct val="90000"/>
              </a:lnSpc>
              <a:spcAft>
                <a:spcPts val="0"/>
              </a:spcAft>
              <a:buFontTx/>
              <a:buNone/>
              <a:defRPr/>
            </a:pPr>
            <a:endParaRPr lang="en-US" sz="2800" dirty="0" smtClean="0"/>
          </a:p>
          <a:p>
            <a:pPr marL="365760" indent="-256032" eaLnBrk="1" fontAlgn="auto" hangingPunct="1">
              <a:lnSpc>
                <a:spcPct val="90000"/>
              </a:lnSpc>
              <a:spcAft>
                <a:spcPts val="0"/>
              </a:spcAft>
              <a:buFont typeface="Wingdings 3"/>
              <a:buChar char=""/>
              <a:defRPr/>
            </a:pPr>
            <a:endParaRPr lang="en-US" sz="2800" dirty="0" smtClean="0"/>
          </a:p>
          <a:p>
            <a:pPr marL="365760" indent="-256032" eaLnBrk="1" fontAlgn="auto" hangingPunct="1">
              <a:lnSpc>
                <a:spcPct val="90000"/>
              </a:lnSpc>
              <a:spcAft>
                <a:spcPts val="0"/>
              </a:spcAft>
              <a:buFontTx/>
              <a:buNone/>
              <a:defRPr/>
            </a:pPr>
            <a:r>
              <a:rPr lang="en-US" sz="2800" dirty="0" smtClean="0"/>
              <a:t>	</a:t>
            </a:r>
          </a:p>
        </p:txBody>
      </p:sp>
      <p:sp>
        <p:nvSpPr>
          <p:cNvPr id="15362" name="Rectangle 2"/>
          <p:cNvSpPr>
            <a:spLocks noGrp="1" noChangeArrowheads="1"/>
          </p:cNvSpPr>
          <p:nvPr>
            <p:ph type="title"/>
          </p:nvPr>
        </p:nvSpPr>
        <p:spPr>
          <a:xfrm>
            <a:off x="609600" y="-76200"/>
            <a:ext cx="7772400" cy="1143000"/>
          </a:xfrm>
        </p:spPr>
        <p:txBody>
          <a:bodyPr/>
          <a:lstStyle/>
          <a:p>
            <a:pPr eaLnBrk="1" fontAlgn="auto" hangingPunct="1">
              <a:spcAft>
                <a:spcPts val="0"/>
              </a:spcAft>
              <a:defRPr/>
            </a:pPr>
            <a:r>
              <a:rPr lang="en-US" dirty="0" err="1" smtClean="0">
                <a:latin typeface="Times New Roman" pitchFamily="18" charset="0"/>
                <a:cs typeface="Times New Roman" pitchFamily="18" charset="0"/>
              </a:rPr>
              <a:t>Ada</a:t>
            </a:r>
            <a:r>
              <a:rPr lang="en-US" dirty="0" smtClean="0">
                <a:latin typeface="Times New Roman" pitchFamily="18" charset="0"/>
                <a:cs typeface="Times New Roman" pitchFamily="18" charset="0"/>
              </a:rPr>
              <a:t> Byron</a:t>
            </a:r>
          </a:p>
        </p:txBody>
      </p:sp>
      <p:pic>
        <p:nvPicPr>
          <p:cNvPr id="25604" name="Picture 4" descr="C:\Documents and Settings\staffen\Desktop\Frank Staffen BACKUP\H_Drive\Visual Basic\PowerPoint\Chapter1\a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143000"/>
            <a:ext cx="19050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10255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914400" y="1143000"/>
            <a:ext cx="8229600" cy="1169880"/>
          </a:xfrm>
          <a:prstGeom prst="rect">
            <a:avLst/>
          </a:prstGeom>
        </p:spPr>
        <p:txBody>
          <a:bodyPr vert="horz" wrap="square" lIns="0" tIns="561666" rIns="0" bIns="0" rtlCol="0">
            <a:spAutoFit/>
          </a:bodyPr>
          <a:lstStyle/>
          <a:p>
            <a:pPr marL="464996">
              <a:lnSpc>
                <a:spcPts val="4720"/>
              </a:lnSpc>
            </a:pPr>
            <a:r>
              <a:rPr spc="-4" dirty="0"/>
              <a:t>Electro-mechanical</a:t>
            </a:r>
            <a:r>
              <a:rPr spc="-27" dirty="0"/>
              <a:t> </a:t>
            </a:r>
            <a:r>
              <a:rPr spc="-4" dirty="0"/>
              <a:t>computers</a:t>
            </a:r>
          </a:p>
        </p:txBody>
      </p:sp>
      <p:sp>
        <p:nvSpPr>
          <p:cNvPr id="8" name="object 8"/>
          <p:cNvSpPr txBox="1"/>
          <p:nvPr/>
        </p:nvSpPr>
        <p:spPr>
          <a:xfrm>
            <a:off x="1689631" y="2516606"/>
            <a:ext cx="5746173" cy="3454792"/>
          </a:xfrm>
          <a:prstGeom prst="rect">
            <a:avLst/>
          </a:prstGeom>
        </p:spPr>
        <p:txBody>
          <a:bodyPr vert="horz" wrap="square" lIns="0" tIns="0" rIns="0" bIns="0" rtlCol="0">
            <a:spAutoFit/>
          </a:bodyPr>
          <a:lstStyle/>
          <a:p>
            <a:pPr marL="1115194" marR="1107786" indent="1250249"/>
            <a:r>
              <a:rPr sz="3200" dirty="0">
                <a:latin typeface="Britannic Bold"/>
                <a:cs typeface="Britannic Bold"/>
              </a:rPr>
              <a:t>From  Herman</a:t>
            </a:r>
            <a:r>
              <a:rPr sz="3200" spc="-72" dirty="0">
                <a:latin typeface="Britannic Bold"/>
                <a:cs typeface="Britannic Bold"/>
              </a:rPr>
              <a:t> </a:t>
            </a:r>
            <a:r>
              <a:rPr sz="3200" spc="-4" dirty="0">
                <a:latin typeface="Britannic Bold"/>
                <a:cs typeface="Britannic Bold"/>
              </a:rPr>
              <a:t>Hollerith’s</a:t>
            </a:r>
            <a:endParaRPr sz="3200" dirty="0">
              <a:latin typeface="Britannic Bold"/>
              <a:cs typeface="Britannic Bold"/>
            </a:endParaRPr>
          </a:p>
          <a:p>
            <a:pPr algn="ctr">
              <a:spcBef>
                <a:spcPts val="4"/>
              </a:spcBef>
            </a:pPr>
            <a:r>
              <a:rPr sz="3200" dirty="0">
                <a:latin typeface="Britannic Bold"/>
                <a:cs typeface="Britannic Bold"/>
              </a:rPr>
              <a:t>1890</a:t>
            </a:r>
          </a:p>
          <a:p>
            <a:pPr marL="491210" marR="485511" algn="ctr">
              <a:spcBef>
                <a:spcPts val="4"/>
              </a:spcBef>
            </a:pPr>
            <a:r>
              <a:rPr sz="3200" spc="-4" dirty="0">
                <a:latin typeface="Britannic Bold"/>
                <a:cs typeface="Britannic Bold"/>
              </a:rPr>
              <a:t>Census Counting</a:t>
            </a:r>
            <a:r>
              <a:rPr sz="3200" spc="-67" dirty="0">
                <a:latin typeface="Britannic Bold"/>
                <a:cs typeface="Britannic Bold"/>
              </a:rPr>
              <a:t> </a:t>
            </a:r>
            <a:r>
              <a:rPr sz="3200" spc="-4" dirty="0">
                <a:latin typeface="Britannic Bold"/>
                <a:cs typeface="Britannic Bold"/>
              </a:rPr>
              <a:t>Machine  </a:t>
            </a:r>
            <a:r>
              <a:rPr sz="3200" dirty="0">
                <a:latin typeface="Britannic Bold"/>
                <a:cs typeface="Britannic Bold"/>
              </a:rPr>
              <a:t>to</a:t>
            </a:r>
          </a:p>
          <a:p>
            <a:pPr algn="ctr">
              <a:lnSpc>
                <a:spcPct val="100000"/>
              </a:lnSpc>
            </a:pPr>
            <a:r>
              <a:rPr sz="3200" dirty="0">
                <a:latin typeface="Britannic Bold"/>
                <a:cs typeface="Britannic Bold"/>
              </a:rPr>
              <a:t>Howard</a:t>
            </a:r>
            <a:r>
              <a:rPr sz="3200" spc="-99" dirty="0">
                <a:latin typeface="Britannic Bold"/>
                <a:cs typeface="Britannic Bold"/>
              </a:rPr>
              <a:t> </a:t>
            </a:r>
            <a:r>
              <a:rPr sz="3200" dirty="0">
                <a:latin typeface="Britannic Bold"/>
                <a:cs typeface="Britannic Bold"/>
              </a:rPr>
              <a:t>Aiken</a:t>
            </a:r>
          </a:p>
          <a:p>
            <a:pPr algn="ctr">
              <a:lnSpc>
                <a:spcPts val="3859"/>
              </a:lnSpc>
              <a:spcBef>
                <a:spcPts val="4"/>
              </a:spcBef>
            </a:pPr>
            <a:r>
              <a:rPr sz="3200" spc="-4" dirty="0">
                <a:latin typeface="Britannic Bold"/>
                <a:cs typeface="Britannic Bold"/>
              </a:rPr>
              <a:t>and the </a:t>
            </a:r>
            <a:r>
              <a:rPr sz="3200" dirty="0">
                <a:latin typeface="Britannic Bold"/>
                <a:cs typeface="Britannic Bold"/>
              </a:rPr>
              <a:t>Harvard </a:t>
            </a:r>
            <a:r>
              <a:rPr sz="3200" spc="-4" dirty="0">
                <a:latin typeface="Britannic Bold"/>
                <a:cs typeface="Britannic Bold"/>
              </a:rPr>
              <a:t>Mark </a:t>
            </a:r>
            <a:r>
              <a:rPr sz="3200" dirty="0">
                <a:latin typeface="Britannic Bold"/>
                <a:cs typeface="Britannic Bold"/>
              </a:rPr>
              <a:t>I</a:t>
            </a:r>
            <a:r>
              <a:rPr sz="3200" spc="-85" dirty="0">
                <a:latin typeface="Britannic Bold"/>
                <a:cs typeface="Britannic Bold"/>
              </a:rPr>
              <a:t> </a:t>
            </a:r>
            <a:r>
              <a:rPr sz="3200" spc="-4" dirty="0">
                <a:latin typeface="Britannic Bold"/>
                <a:cs typeface="Britannic Bold"/>
              </a:rPr>
              <a:t>(1944)</a:t>
            </a:r>
            <a:endParaRPr sz="3200" dirty="0">
              <a:latin typeface="Britannic Bold"/>
              <a:cs typeface="Britannic Bold"/>
            </a:endParaRPr>
          </a:p>
        </p:txBody>
      </p:sp>
    </p:spTree>
    <p:extLst>
      <p:ext uri="{BB962C8B-B14F-4D97-AF65-F5344CB8AC3E}">
        <p14:creationId xmlns:p14="http://schemas.microsoft.com/office/powerpoint/2010/main" val="3102860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910937" y="1143000"/>
            <a:ext cx="8229600" cy="1177045"/>
          </a:xfrm>
          <a:prstGeom prst="rect">
            <a:avLst/>
          </a:prstGeom>
        </p:spPr>
        <p:txBody>
          <a:bodyPr vert="horz" wrap="square" lIns="0" tIns="68382" rIns="0" bIns="0" rtlCol="0">
            <a:spAutoFit/>
          </a:bodyPr>
          <a:lstStyle/>
          <a:p>
            <a:pPr marL="683249" marR="4559" indent="1799013"/>
            <a:r>
              <a:rPr sz="3600" dirty="0"/>
              <a:t>Herman Hollerith and</a:t>
            </a:r>
            <a:r>
              <a:rPr sz="3600" spc="-85" dirty="0"/>
              <a:t> </a:t>
            </a:r>
            <a:r>
              <a:rPr sz="3600" dirty="0"/>
              <a:t>his  Census </a:t>
            </a:r>
            <a:r>
              <a:rPr sz="3600" spc="-4" dirty="0"/>
              <a:t>Tabulating </a:t>
            </a:r>
            <a:r>
              <a:rPr sz="3600" dirty="0"/>
              <a:t>Machine</a:t>
            </a:r>
            <a:r>
              <a:rPr sz="3600" spc="-81" dirty="0"/>
              <a:t> </a:t>
            </a:r>
            <a:r>
              <a:rPr sz="3600" spc="-4" dirty="0"/>
              <a:t>(1884)</a:t>
            </a:r>
            <a:endParaRPr sz="3600" dirty="0"/>
          </a:p>
        </p:txBody>
      </p:sp>
      <p:sp>
        <p:nvSpPr>
          <p:cNvPr id="8" name="object 8"/>
          <p:cNvSpPr/>
          <p:nvPr/>
        </p:nvSpPr>
        <p:spPr>
          <a:xfrm>
            <a:off x="5472546" y="2420470"/>
            <a:ext cx="3463635" cy="4437529"/>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914400" y="2420471"/>
            <a:ext cx="3394364" cy="4437529"/>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3111856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1066800" y="2438400"/>
            <a:ext cx="8001000" cy="4343400"/>
          </a:xfrm>
        </p:spPr>
        <p:txBody>
          <a:bodyPr>
            <a:normAutofit/>
          </a:bodyPr>
          <a:lstStyle/>
          <a:p>
            <a:pPr eaLnBrk="1" hangingPunct="1"/>
            <a:r>
              <a:rPr lang="en-US" altLang="en-US" sz="3200" b="1" dirty="0" smtClean="0">
                <a:latin typeface="Times New Roman" pitchFamily="18" charset="0"/>
                <a:cs typeface="Times New Roman" pitchFamily="18" charset="0"/>
              </a:rPr>
              <a:t>Created for a contest by the U.S Census Bureau</a:t>
            </a:r>
          </a:p>
          <a:p>
            <a:pPr eaLnBrk="1" hangingPunct="1"/>
            <a:r>
              <a:rPr lang="en-US" altLang="en-US" sz="3200" b="1" dirty="0" smtClean="0">
                <a:latin typeface="Times New Roman" pitchFamily="18" charset="0"/>
                <a:cs typeface="Times New Roman" pitchFamily="18" charset="0"/>
              </a:rPr>
              <a:t>Invented by Herman Hollerith in 1890</a:t>
            </a:r>
          </a:p>
          <a:p>
            <a:pPr eaLnBrk="1" hangingPunct="1"/>
            <a:r>
              <a:rPr lang="en-US" altLang="en-US" sz="3200" b="1" dirty="0" smtClean="0">
                <a:latin typeface="Times New Roman" pitchFamily="18" charset="0"/>
                <a:cs typeface="Times New Roman" pitchFamily="18" charset="0"/>
              </a:rPr>
              <a:t>Used electricity instead of gears to perform calculations</a:t>
            </a:r>
          </a:p>
          <a:p>
            <a:pPr>
              <a:defRPr/>
            </a:pPr>
            <a:r>
              <a:rPr lang="en-US" altLang="en-US" sz="3600" b="1" dirty="0" smtClean="0">
                <a:latin typeface="Times New Roman" pitchFamily="18" charset="0"/>
                <a:cs typeface="Times New Roman" pitchFamily="18" charset="0"/>
              </a:rPr>
              <a:t>Used punch </a:t>
            </a:r>
            <a:r>
              <a:rPr lang="en-US" altLang="en-US" sz="3600" b="1" dirty="0" smtClean="0">
                <a:latin typeface="Times New Roman" pitchFamily="18" charset="0"/>
                <a:cs typeface="Times New Roman" pitchFamily="18" charset="0"/>
              </a:rPr>
              <a:t>card to program it</a:t>
            </a:r>
          </a:p>
        </p:txBody>
      </p:sp>
      <p:sp>
        <p:nvSpPr>
          <p:cNvPr id="3074" name="Rectangle 2"/>
          <p:cNvSpPr>
            <a:spLocks noGrp="1" noChangeArrowheads="1"/>
          </p:cNvSpPr>
          <p:nvPr>
            <p:ph type="title"/>
          </p:nvPr>
        </p:nvSpPr>
        <p:spPr>
          <a:xfrm>
            <a:off x="914400" y="1219200"/>
            <a:ext cx="8229600" cy="1143000"/>
          </a:xfrm>
        </p:spPr>
        <p:txBody>
          <a:bodyPr/>
          <a:lstStyle/>
          <a:p>
            <a:pPr eaLnBrk="1" fontAlgn="auto" hangingPunct="1">
              <a:spcAft>
                <a:spcPts val="0"/>
              </a:spcAft>
              <a:defRPr/>
            </a:pPr>
            <a:r>
              <a:rPr lang="en-US" dirty="0" smtClean="0"/>
              <a:t>Hollerith’s Tabulating Machine</a:t>
            </a:r>
          </a:p>
        </p:txBody>
      </p:sp>
    </p:spTree>
    <p:extLst>
      <p:ext uri="{BB962C8B-B14F-4D97-AF65-F5344CB8AC3E}">
        <p14:creationId xmlns:p14="http://schemas.microsoft.com/office/powerpoint/2010/main" val="17469207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2105891" y="1232729"/>
            <a:ext cx="5098473" cy="1107996"/>
          </a:xfrm>
          <a:prstGeom prst="rect">
            <a:avLst/>
          </a:prstGeom>
        </p:spPr>
        <p:txBody>
          <a:bodyPr vert="horz" wrap="square" lIns="0" tIns="0" rIns="0" bIns="0" rtlCol="0">
            <a:spAutoFit/>
          </a:bodyPr>
          <a:lstStyle/>
          <a:p>
            <a:pPr marL="663304" marR="4559" indent="-652477"/>
            <a:r>
              <a:rPr sz="3600" dirty="0"/>
              <a:t>A closer look at the</a:t>
            </a:r>
            <a:r>
              <a:rPr sz="3600" spc="-108" dirty="0"/>
              <a:t> </a:t>
            </a:r>
            <a:r>
              <a:rPr sz="3600" dirty="0"/>
              <a:t>Census  </a:t>
            </a:r>
            <a:r>
              <a:rPr sz="3600" spc="-4" dirty="0"/>
              <a:t>Tabulating</a:t>
            </a:r>
            <a:r>
              <a:rPr sz="3600" spc="-81" dirty="0"/>
              <a:t> </a:t>
            </a:r>
            <a:r>
              <a:rPr sz="3600" spc="-4" dirty="0"/>
              <a:t>Machine</a:t>
            </a:r>
            <a:endParaRPr sz="3600" dirty="0"/>
          </a:p>
        </p:txBody>
      </p:sp>
      <p:sp>
        <p:nvSpPr>
          <p:cNvPr id="8" name="object 8"/>
          <p:cNvSpPr/>
          <p:nvPr/>
        </p:nvSpPr>
        <p:spPr>
          <a:xfrm>
            <a:off x="983672" y="2354580"/>
            <a:ext cx="7065818" cy="4503420"/>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19179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1343891" y="2736273"/>
            <a:ext cx="7772400" cy="4114800"/>
          </a:xfrm>
        </p:spPr>
        <p:txBody>
          <a:bodyPr>
            <a:normAutofit fontScale="92500"/>
          </a:bodyPr>
          <a:lstStyle/>
          <a:p>
            <a:pPr marL="365760" indent="-256032" eaLnBrk="1" fontAlgn="auto" hangingPunct="1">
              <a:lnSpc>
                <a:spcPct val="90000"/>
              </a:lnSpc>
              <a:spcAft>
                <a:spcPts val="0"/>
              </a:spcAft>
              <a:buFontTx/>
              <a:buNone/>
              <a:defRPr/>
            </a:pPr>
            <a:r>
              <a:rPr lang="en-US" sz="2400" dirty="0" smtClean="0">
                <a:latin typeface="Arial" charset="0"/>
                <a:cs typeface="Arial" charset="0"/>
              </a:rPr>
              <a:t>	</a:t>
            </a:r>
            <a:r>
              <a:rPr lang="en-US" sz="2400" b="1" dirty="0" smtClean="0">
                <a:latin typeface="Arial" charset="0"/>
                <a:cs typeface="Arial" charset="0"/>
              </a:rPr>
              <a:t>Hollerith, Herman (1860-1929), American inventor, born in Buffalo, New York, and educated at Columbia University, who devised a system of encoding data on cards through a series of punched holes. This system proved useful in statistical work and was important in the development of the digital computer. Hollerith's machine, used in the 1890 U.S. census, "read" the cards by passing them through electrical contacts. Closed circuits, which indicated hole positions, could then be selected and counted. His Tabulating Machine Company (1896) was a predecessor to the </a:t>
            </a:r>
            <a:r>
              <a:rPr lang="en-US" sz="2400" b="1" i="1" u="sng" dirty="0" smtClean="0">
                <a:latin typeface="Arial" charset="0"/>
                <a:cs typeface="Arial" charset="0"/>
              </a:rPr>
              <a:t>International Business Machines Corporation (IBM)</a:t>
            </a:r>
            <a:r>
              <a:rPr lang="en-US" sz="2400" b="1" dirty="0" smtClean="0">
                <a:latin typeface="Arial" charset="0"/>
                <a:cs typeface="Arial" charset="0"/>
              </a:rPr>
              <a:t>.</a:t>
            </a:r>
            <a:r>
              <a:rPr lang="en-US" sz="2400" b="1" dirty="0" smtClean="0"/>
              <a:t> </a:t>
            </a:r>
          </a:p>
        </p:txBody>
      </p:sp>
      <p:sp>
        <p:nvSpPr>
          <p:cNvPr id="5122" name="Rectangle 2"/>
          <p:cNvSpPr>
            <a:spLocks noGrp="1" noChangeArrowheads="1"/>
          </p:cNvSpPr>
          <p:nvPr>
            <p:ph type="title"/>
          </p:nvPr>
        </p:nvSpPr>
        <p:spPr>
          <a:xfrm>
            <a:off x="1371600" y="1143000"/>
            <a:ext cx="7772400" cy="1143000"/>
          </a:xfrm>
        </p:spPr>
        <p:txBody>
          <a:bodyPr/>
          <a:lstStyle/>
          <a:p>
            <a:pPr eaLnBrk="1" fontAlgn="auto" hangingPunct="1">
              <a:spcAft>
                <a:spcPts val="0"/>
              </a:spcAft>
              <a:defRPr/>
            </a:pPr>
            <a:r>
              <a:rPr lang="en-US" dirty="0" smtClean="0"/>
              <a:t>Herman Hollerith</a:t>
            </a:r>
          </a:p>
        </p:txBody>
      </p:sp>
    </p:spTree>
    <p:extLst>
      <p:ext uri="{BB962C8B-B14F-4D97-AF65-F5344CB8AC3E}">
        <p14:creationId xmlns:p14="http://schemas.microsoft.com/office/powerpoint/2010/main" val="30684218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1143000" y="1637905"/>
            <a:ext cx="7118108" cy="1107996"/>
          </a:xfrm>
          <a:prstGeom prst="rect">
            <a:avLst/>
          </a:prstGeom>
        </p:spPr>
        <p:txBody>
          <a:bodyPr vert="horz" wrap="square" lIns="0" tIns="0" rIns="0" bIns="0" rtlCol="0">
            <a:spAutoFit/>
          </a:bodyPr>
          <a:lstStyle/>
          <a:p>
            <a:pPr marL="11397" marR="4559" indent="998375" algn="r"/>
            <a:r>
              <a:rPr sz="3600" spc="-4" dirty="0"/>
              <a:t>The Harvard </a:t>
            </a:r>
            <a:r>
              <a:rPr sz="3600" dirty="0"/>
              <a:t>Mark</a:t>
            </a:r>
            <a:r>
              <a:rPr sz="3600" spc="-54" dirty="0"/>
              <a:t> </a:t>
            </a:r>
            <a:r>
              <a:rPr sz="3600" dirty="0"/>
              <a:t>I</a:t>
            </a:r>
            <a:r>
              <a:rPr sz="3600" spc="-22" dirty="0"/>
              <a:t> </a:t>
            </a:r>
            <a:r>
              <a:rPr sz="3600" spc="-4" dirty="0"/>
              <a:t>(1944) </a:t>
            </a:r>
            <a:r>
              <a:rPr sz="3600" dirty="0" smtClean="0"/>
              <a:t>Calculator</a:t>
            </a:r>
            <a:r>
              <a:rPr sz="3600" spc="-99" dirty="0" smtClean="0"/>
              <a:t> </a:t>
            </a:r>
            <a:r>
              <a:rPr sz="3600" spc="-4" dirty="0"/>
              <a:t>(ASCC)</a:t>
            </a:r>
            <a:endParaRPr sz="3600" dirty="0"/>
          </a:p>
        </p:txBody>
      </p:sp>
      <p:sp>
        <p:nvSpPr>
          <p:cNvPr id="8" name="object 8"/>
          <p:cNvSpPr/>
          <p:nvPr/>
        </p:nvSpPr>
        <p:spPr>
          <a:xfrm>
            <a:off x="2563091" y="3022900"/>
            <a:ext cx="6580909" cy="3835100"/>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85800" y="3966882"/>
            <a:ext cx="2466109" cy="2891118"/>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949036" y="3294529"/>
            <a:ext cx="1939636" cy="672353"/>
          </a:xfrm>
          <a:custGeom>
            <a:avLst/>
            <a:gdLst/>
            <a:ahLst/>
            <a:cxnLst/>
            <a:rect l="l" t="t" r="r" b="b"/>
            <a:pathLst>
              <a:path w="2133600" h="762000">
                <a:moveTo>
                  <a:pt x="0" y="0"/>
                </a:moveTo>
                <a:lnTo>
                  <a:pt x="0" y="762000"/>
                </a:lnTo>
                <a:lnTo>
                  <a:pt x="2133600" y="762000"/>
                </a:lnTo>
                <a:lnTo>
                  <a:pt x="2133600" y="0"/>
                </a:lnTo>
                <a:lnTo>
                  <a:pt x="0" y="0"/>
                </a:lnTo>
                <a:close/>
              </a:path>
            </a:pathLst>
          </a:custGeom>
          <a:solidFill>
            <a:srgbClr val="A7C1CB"/>
          </a:solidFill>
        </p:spPr>
        <p:txBody>
          <a:bodyPr wrap="square" lIns="0" tIns="0" rIns="0" bIns="0" rtlCol="0"/>
          <a:lstStyle/>
          <a:p>
            <a:endParaRPr/>
          </a:p>
        </p:txBody>
      </p:sp>
      <p:sp>
        <p:nvSpPr>
          <p:cNvPr id="11" name="object 11"/>
          <p:cNvSpPr/>
          <p:nvPr/>
        </p:nvSpPr>
        <p:spPr>
          <a:xfrm>
            <a:off x="415637" y="2353235"/>
            <a:ext cx="1939636" cy="672353"/>
          </a:xfrm>
          <a:custGeom>
            <a:avLst/>
            <a:gdLst/>
            <a:ahLst/>
            <a:cxnLst/>
            <a:rect l="l" t="t" r="r" b="b"/>
            <a:pathLst>
              <a:path w="2133600" h="762000">
                <a:moveTo>
                  <a:pt x="0" y="0"/>
                </a:moveTo>
                <a:lnTo>
                  <a:pt x="0" y="762000"/>
                </a:lnTo>
                <a:lnTo>
                  <a:pt x="2133600" y="762000"/>
                </a:lnTo>
                <a:lnTo>
                  <a:pt x="2133600" y="0"/>
                </a:lnTo>
                <a:lnTo>
                  <a:pt x="0" y="0"/>
                </a:lnTo>
                <a:close/>
              </a:path>
            </a:pathLst>
          </a:custGeom>
          <a:ln w="9525">
            <a:solidFill>
              <a:srgbClr val="EAE8E2"/>
            </a:solidFill>
          </a:ln>
        </p:spPr>
        <p:txBody>
          <a:bodyPr wrap="square" lIns="0" tIns="0" rIns="0" bIns="0" rtlCol="0"/>
          <a:lstStyle/>
          <a:p>
            <a:endParaRPr/>
          </a:p>
        </p:txBody>
      </p:sp>
      <p:sp>
        <p:nvSpPr>
          <p:cNvPr id="12" name="object 12"/>
          <p:cNvSpPr txBox="1"/>
          <p:nvPr/>
        </p:nvSpPr>
        <p:spPr>
          <a:xfrm>
            <a:off x="1033606" y="3461428"/>
            <a:ext cx="1770495" cy="338554"/>
          </a:xfrm>
          <a:prstGeom prst="rect">
            <a:avLst/>
          </a:prstGeom>
        </p:spPr>
        <p:txBody>
          <a:bodyPr vert="horz" wrap="square" lIns="0" tIns="0" rIns="0" bIns="0" rtlCol="0">
            <a:spAutoFit/>
          </a:bodyPr>
          <a:lstStyle/>
          <a:p>
            <a:pPr marL="11397"/>
            <a:r>
              <a:rPr sz="2200" b="1" spc="-4" dirty="0">
                <a:latin typeface="Times New Roman"/>
                <a:cs typeface="Times New Roman"/>
              </a:rPr>
              <a:t>Howard</a:t>
            </a:r>
            <a:r>
              <a:rPr sz="2200" b="1" spc="-49" dirty="0">
                <a:latin typeface="Times New Roman"/>
                <a:cs typeface="Times New Roman"/>
              </a:rPr>
              <a:t> </a:t>
            </a:r>
            <a:r>
              <a:rPr sz="2200" b="1" spc="-4" dirty="0">
                <a:latin typeface="Times New Roman"/>
                <a:cs typeface="Times New Roman"/>
              </a:rPr>
              <a:t>Aiken</a:t>
            </a:r>
            <a:endParaRPr sz="2200" dirty="0">
              <a:latin typeface="Times New Roman"/>
              <a:cs typeface="Times New Roman"/>
            </a:endParaRPr>
          </a:p>
        </p:txBody>
      </p:sp>
    </p:spTree>
    <p:extLst>
      <p:ext uri="{BB962C8B-B14F-4D97-AF65-F5344CB8AC3E}">
        <p14:creationId xmlns:p14="http://schemas.microsoft.com/office/powerpoint/2010/main" val="2324865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1219199" y="2286001"/>
            <a:ext cx="7949045" cy="4551218"/>
          </a:xfrm>
        </p:spPr>
        <p:txBody>
          <a:bodyPr/>
          <a:lstStyle/>
          <a:p>
            <a:pPr eaLnBrk="1" hangingPunct="1"/>
            <a:r>
              <a:rPr lang="en-US" altLang="en-US" sz="3600" b="1" dirty="0" smtClean="0">
                <a:latin typeface="Times New Roman" pitchFamily="18" charset="0"/>
                <a:cs typeface="Times New Roman" pitchFamily="18" charset="0"/>
              </a:rPr>
              <a:t>Created by IBM in 1944</a:t>
            </a:r>
          </a:p>
          <a:p>
            <a:pPr eaLnBrk="1" hangingPunct="1"/>
            <a:r>
              <a:rPr lang="en-US" altLang="en-US" sz="3600" b="1" dirty="0" smtClean="0">
                <a:latin typeface="Times New Roman" pitchFamily="18" charset="0"/>
                <a:cs typeface="Times New Roman" pitchFamily="18" charset="0"/>
              </a:rPr>
              <a:t>Howard Aiken of Harvard assisted IBM</a:t>
            </a:r>
          </a:p>
          <a:p>
            <a:pPr eaLnBrk="1" hangingPunct="1"/>
            <a:r>
              <a:rPr lang="en-US" altLang="en-US" sz="3600" b="1" dirty="0" smtClean="0">
                <a:latin typeface="Times New Roman" pitchFamily="18" charset="0"/>
                <a:cs typeface="Times New Roman" pitchFamily="18" charset="0"/>
              </a:rPr>
              <a:t>Used relay switches and punched cards</a:t>
            </a:r>
          </a:p>
          <a:p>
            <a:pPr eaLnBrk="1" hangingPunct="1"/>
            <a:r>
              <a:rPr lang="en-US" altLang="en-US" sz="3600" b="1" dirty="0" smtClean="0">
                <a:latin typeface="Times New Roman" pitchFamily="18" charset="0"/>
                <a:cs typeface="Times New Roman" pitchFamily="18" charset="0"/>
              </a:rPr>
              <a:t>Mark I was not considered a computer (calculator)</a:t>
            </a:r>
          </a:p>
        </p:txBody>
      </p:sp>
      <p:sp>
        <p:nvSpPr>
          <p:cNvPr id="7170" name="Rectangle 2"/>
          <p:cNvSpPr>
            <a:spLocks noGrp="1" noChangeArrowheads="1"/>
          </p:cNvSpPr>
          <p:nvPr>
            <p:ph type="title"/>
          </p:nvPr>
        </p:nvSpPr>
        <p:spPr>
          <a:xfrm>
            <a:off x="897082" y="1066800"/>
            <a:ext cx="8229600" cy="1143000"/>
          </a:xfrm>
        </p:spPr>
        <p:txBody>
          <a:bodyPr/>
          <a:lstStyle/>
          <a:p>
            <a:pPr eaLnBrk="1" fontAlgn="auto" hangingPunct="1">
              <a:spcAft>
                <a:spcPts val="0"/>
              </a:spcAft>
              <a:defRPr/>
            </a:pPr>
            <a:r>
              <a:rPr lang="en-US" sz="4000" dirty="0" smtClean="0"/>
              <a:t>Mark I</a:t>
            </a:r>
          </a:p>
        </p:txBody>
      </p:sp>
    </p:spTree>
    <p:extLst>
      <p:ext uri="{BB962C8B-B14F-4D97-AF65-F5344CB8AC3E}">
        <p14:creationId xmlns:p14="http://schemas.microsoft.com/office/powerpoint/2010/main" val="24633972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90600" y="1143000"/>
            <a:ext cx="7772400" cy="1143000"/>
          </a:xfrm>
        </p:spPr>
        <p:txBody>
          <a:bodyPr/>
          <a:lstStyle/>
          <a:p>
            <a:pPr eaLnBrk="1" fontAlgn="auto" hangingPunct="1">
              <a:spcAft>
                <a:spcPts val="0"/>
              </a:spcAft>
              <a:defRPr/>
            </a:pPr>
            <a:r>
              <a:rPr lang="en-US" sz="4000" dirty="0" smtClean="0"/>
              <a:t>Mark I</a:t>
            </a:r>
          </a:p>
        </p:txBody>
      </p:sp>
      <p:sp>
        <p:nvSpPr>
          <p:cNvPr id="16388" name="Rectangle 4"/>
          <p:cNvSpPr>
            <a:spLocks noChangeArrowheads="1"/>
          </p:cNvSpPr>
          <p:nvPr/>
        </p:nvSpPr>
        <p:spPr bwMode="auto">
          <a:xfrm>
            <a:off x="1524000" y="2181225"/>
            <a:ext cx="7696200"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3600" b="1" dirty="0">
                <a:cs typeface="Times New Roman" pitchFamily="18" charset="0"/>
              </a:rPr>
              <a:t>The Mark I was constructed out of switches, relays, rotating shafts, and clutches, and was described as sounding like a "roomful of ladies knitting." The machine contained more than 750,000 components, was 50 feet long, 8 feet tall, and weighed approximately 5 tons! </a:t>
            </a:r>
          </a:p>
        </p:txBody>
      </p:sp>
    </p:spTree>
    <p:extLst>
      <p:ext uri="{BB962C8B-B14F-4D97-AF65-F5344CB8AC3E}">
        <p14:creationId xmlns:p14="http://schemas.microsoft.com/office/powerpoint/2010/main" val="24858403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p:nvPr/>
        </p:nvSpPr>
        <p:spPr>
          <a:xfrm>
            <a:off x="838200" y="3025588"/>
            <a:ext cx="8174182" cy="383241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803102" y="1447800"/>
            <a:ext cx="3740727" cy="2419126"/>
          </a:xfrm>
          <a:prstGeom prst="rect">
            <a:avLst/>
          </a:prstGeom>
          <a:blipFill>
            <a:blip r:embed="rId5"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1981200" y="1143000"/>
            <a:ext cx="7142018" cy="690716"/>
          </a:xfrm>
          <a:prstGeom prst="rect">
            <a:avLst/>
          </a:prstGeom>
        </p:spPr>
        <p:txBody>
          <a:bodyPr vert="horz" wrap="square" lIns="0" tIns="135396" rIns="0" bIns="0" rtlCol="0">
            <a:spAutoFit/>
          </a:bodyPr>
          <a:lstStyle/>
          <a:p>
            <a:pPr marL="2813345"/>
            <a:r>
              <a:rPr sz="3600" dirty="0"/>
              <a:t>The first computer</a:t>
            </a:r>
            <a:r>
              <a:rPr sz="3600" spc="-90" dirty="0"/>
              <a:t> </a:t>
            </a:r>
            <a:r>
              <a:rPr sz="3600" dirty="0"/>
              <a:t>bug</a:t>
            </a:r>
          </a:p>
        </p:txBody>
      </p:sp>
      <p:sp>
        <p:nvSpPr>
          <p:cNvPr id="10" name="object 10"/>
          <p:cNvSpPr txBox="1"/>
          <p:nvPr/>
        </p:nvSpPr>
        <p:spPr>
          <a:xfrm>
            <a:off x="5237018" y="2318809"/>
            <a:ext cx="2699327" cy="677108"/>
          </a:xfrm>
          <a:prstGeom prst="rect">
            <a:avLst/>
          </a:prstGeom>
        </p:spPr>
        <p:txBody>
          <a:bodyPr vert="horz" wrap="square" lIns="0" tIns="0" rIns="0" bIns="0" rtlCol="0">
            <a:spAutoFit/>
          </a:bodyPr>
          <a:lstStyle/>
          <a:p>
            <a:pPr marL="11397" marR="4559"/>
            <a:r>
              <a:rPr sz="2200" u="heavy" spc="-4" dirty="0">
                <a:latin typeface="Times New Roman"/>
                <a:cs typeface="Times New Roman"/>
              </a:rPr>
              <a:t>Rear Admiral Dr. Grace  </a:t>
            </a:r>
            <a:r>
              <a:rPr sz="2200" u="heavy" dirty="0">
                <a:latin typeface="Times New Roman"/>
                <a:cs typeface="Times New Roman"/>
              </a:rPr>
              <a:t>Murray</a:t>
            </a:r>
            <a:r>
              <a:rPr sz="2200" u="heavy" spc="-90" dirty="0">
                <a:latin typeface="Times New Roman"/>
                <a:cs typeface="Times New Roman"/>
              </a:rPr>
              <a:t> </a:t>
            </a:r>
            <a:r>
              <a:rPr sz="2200" u="heavy" dirty="0">
                <a:latin typeface="Times New Roman"/>
                <a:cs typeface="Times New Roman"/>
              </a:rPr>
              <a:t>Hopper</a:t>
            </a:r>
            <a:endParaRPr sz="2200" dirty="0">
              <a:latin typeface="Times New Roman"/>
              <a:cs typeface="Times New Roman"/>
            </a:endParaRPr>
          </a:p>
        </p:txBody>
      </p:sp>
    </p:spTree>
    <p:extLst>
      <p:ext uri="{BB962C8B-B14F-4D97-AF65-F5344CB8AC3E}">
        <p14:creationId xmlns:p14="http://schemas.microsoft.com/office/powerpoint/2010/main" val="2209437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914400" y="1143000"/>
            <a:ext cx="8229600" cy="1169880"/>
          </a:xfrm>
          <a:prstGeom prst="rect">
            <a:avLst/>
          </a:prstGeom>
        </p:spPr>
        <p:txBody>
          <a:bodyPr vert="horz" wrap="square" lIns="0" tIns="561666" rIns="0" bIns="0" rtlCol="0">
            <a:spAutoFit/>
          </a:bodyPr>
          <a:lstStyle/>
          <a:p>
            <a:pPr marL="1271333">
              <a:lnSpc>
                <a:spcPts val="4720"/>
              </a:lnSpc>
            </a:pPr>
            <a:r>
              <a:rPr lang="en-US" spc="-9" dirty="0" smtClean="0"/>
              <a:t>Mechanical</a:t>
            </a:r>
            <a:r>
              <a:rPr lang="en-US" spc="-9" dirty="0" smtClean="0">
                <a:solidFill>
                  <a:srgbClr val="A7C1CB"/>
                </a:solidFill>
              </a:rPr>
              <a:t> </a:t>
            </a:r>
            <a:endParaRPr spc="-9" dirty="0">
              <a:solidFill>
                <a:srgbClr val="A7C1CB"/>
              </a:solidFill>
            </a:endParaRPr>
          </a:p>
        </p:txBody>
      </p:sp>
      <p:sp>
        <p:nvSpPr>
          <p:cNvPr id="8" name="object 8"/>
          <p:cNvSpPr txBox="1"/>
          <p:nvPr/>
        </p:nvSpPr>
        <p:spPr>
          <a:xfrm>
            <a:off x="762000" y="2525345"/>
            <a:ext cx="8382000" cy="1969770"/>
          </a:xfrm>
          <a:prstGeom prst="rect">
            <a:avLst/>
          </a:prstGeom>
        </p:spPr>
        <p:txBody>
          <a:bodyPr vert="horz" wrap="square" lIns="0" tIns="0" rIns="0" bIns="0" rtlCol="0">
            <a:spAutoFit/>
          </a:bodyPr>
          <a:lstStyle/>
          <a:p>
            <a:pPr marL="1722084" marR="1716385" indent="544206"/>
            <a:r>
              <a:rPr sz="3200" spc="-9" dirty="0" smtClean="0">
                <a:latin typeface="Impact"/>
                <a:cs typeface="Impact"/>
              </a:rPr>
              <a:t>From</a:t>
            </a:r>
            <a:r>
              <a:rPr lang="en-US" sz="3200" spc="-9" dirty="0" smtClean="0">
                <a:latin typeface="Impact"/>
                <a:cs typeface="Impact"/>
              </a:rPr>
              <a:t> </a:t>
            </a:r>
            <a:r>
              <a:rPr sz="3200" spc="-4" dirty="0" smtClean="0">
                <a:latin typeface="Impact"/>
                <a:cs typeface="Impact"/>
              </a:rPr>
              <a:t>The</a:t>
            </a:r>
            <a:r>
              <a:rPr sz="3200" spc="-63" dirty="0" smtClean="0">
                <a:latin typeface="Impact"/>
                <a:cs typeface="Impact"/>
              </a:rPr>
              <a:t> </a:t>
            </a:r>
            <a:r>
              <a:rPr sz="3200" spc="-4" dirty="0" smtClean="0">
                <a:latin typeface="Impact"/>
                <a:cs typeface="Impact"/>
              </a:rPr>
              <a:t>Abacus</a:t>
            </a:r>
            <a:r>
              <a:rPr lang="en-US" sz="3200" dirty="0">
                <a:latin typeface="Impact"/>
                <a:cs typeface="Impact"/>
              </a:rPr>
              <a:t> </a:t>
            </a:r>
            <a:r>
              <a:rPr sz="3200" spc="-4" dirty="0" smtClean="0">
                <a:latin typeface="Impact"/>
                <a:cs typeface="Impact"/>
              </a:rPr>
              <a:t>4000</a:t>
            </a:r>
            <a:r>
              <a:rPr lang="en-US" sz="3200" spc="-58" dirty="0">
                <a:latin typeface="Impact"/>
                <a:cs typeface="Impact"/>
              </a:rPr>
              <a:t> </a:t>
            </a:r>
            <a:r>
              <a:rPr sz="3200" spc="-9" dirty="0" smtClean="0">
                <a:latin typeface="Impact"/>
                <a:cs typeface="Impact"/>
              </a:rPr>
              <a:t>BCE  </a:t>
            </a:r>
            <a:r>
              <a:rPr lang="en-US" sz="3200" spc="-9" dirty="0" smtClean="0">
                <a:latin typeface="Impact"/>
                <a:cs typeface="Impact"/>
              </a:rPr>
              <a:t>                    </a:t>
            </a:r>
          </a:p>
          <a:p>
            <a:pPr marL="1722084" marR="1716385" indent="544206"/>
            <a:r>
              <a:rPr lang="en-US" sz="3200" spc="-9" dirty="0">
                <a:latin typeface="Impact"/>
                <a:cs typeface="Impact"/>
              </a:rPr>
              <a:t> </a:t>
            </a:r>
            <a:r>
              <a:rPr lang="en-US" sz="3200" spc="-9" dirty="0" smtClean="0">
                <a:latin typeface="Impact"/>
                <a:cs typeface="Impact"/>
              </a:rPr>
              <a:t>                        </a:t>
            </a:r>
            <a:r>
              <a:rPr sz="3200" spc="-4" dirty="0" smtClean="0">
                <a:latin typeface="Impact"/>
                <a:cs typeface="Impact"/>
              </a:rPr>
              <a:t>to</a:t>
            </a:r>
            <a:endParaRPr sz="3200" dirty="0">
              <a:latin typeface="Impact"/>
              <a:cs typeface="Impact"/>
            </a:endParaRPr>
          </a:p>
          <a:p>
            <a:pPr algn="ctr">
              <a:spcBef>
                <a:spcPts val="4"/>
              </a:spcBef>
            </a:pPr>
            <a:r>
              <a:rPr sz="3200" spc="-4" dirty="0">
                <a:latin typeface="Impact"/>
                <a:cs typeface="Impact"/>
              </a:rPr>
              <a:t>Charles</a:t>
            </a:r>
            <a:r>
              <a:rPr sz="3200" spc="-36" dirty="0">
                <a:latin typeface="Impact"/>
                <a:cs typeface="Impact"/>
              </a:rPr>
              <a:t> </a:t>
            </a:r>
            <a:r>
              <a:rPr sz="3200" spc="-4" dirty="0">
                <a:latin typeface="Impact"/>
                <a:cs typeface="Impact"/>
              </a:rPr>
              <a:t>Babbage</a:t>
            </a:r>
            <a:endParaRPr sz="3200" dirty="0">
              <a:latin typeface="Impact"/>
              <a:cs typeface="Impact"/>
            </a:endParaRPr>
          </a:p>
          <a:p>
            <a:pPr algn="ctr">
              <a:lnSpc>
                <a:spcPct val="100000"/>
              </a:lnSpc>
            </a:pPr>
            <a:r>
              <a:rPr sz="3200" dirty="0">
                <a:latin typeface="Impact"/>
                <a:cs typeface="Impact"/>
              </a:rPr>
              <a:t>and his </a:t>
            </a:r>
            <a:r>
              <a:rPr sz="3200" spc="-4" dirty="0">
                <a:latin typeface="Impact"/>
                <a:cs typeface="Impact"/>
              </a:rPr>
              <a:t>Difference </a:t>
            </a:r>
            <a:r>
              <a:rPr sz="3200" dirty="0">
                <a:latin typeface="Impact"/>
                <a:cs typeface="Impact"/>
              </a:rPr>
              <a:t>Engine</a:t>
            </a:r>
            <a:r>
              <a:rPr sz="3200" spc="-31" dirty="0">
                <a:latin typeface="Impact"/>
                <a:cs typeface="Impact"/>
              </a:rPr>
              <a:t> </a:t>
            </a:r>
            <a:r>
              <a:rPr sz="3200" spc="-4" dirty="0">
                <a:latin typeface="Impact"/>
                <a:cs typeface="Impact"/>
              </a:rPr>
              <a:t>(1812)</a:t>
            </a:r>
            <a:endParaRPr sz="3200" dirty="0">
              <a:latin typeface="Impact"/>
              <a:cs typeface="Impact"/>
            </a:endParaRPr>
          </a:p>
        </p:txBody>
      </p:sp>
    </p:spTree>
    <p:extLst>
      <p:ext uri="{BB962C8B-B14F-4D97-AF65-F5344CB8AC3E}">
        <p14:creationId xmlns:p14="http://schemas.microsoft.com/office/powerpoint/2010/main" val="5680652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371600" y="1066800"/>
            <a:ext cx="7772400" cy="685800"/>
          </a:xfrm>
        </p:spPr>
        <p:txBody>
          <a:bodyPr>
            <a:normAutofit fontScale="90000"/>
          </a:bodyPr>
          <a:lstStyle/>
          <a:p>
            <a:pPr eaLnBrk="1" fontAlgn="auto" hangingPunct="1">
              <a:spcAft>
                <a:spcPts val="0"/>
              </a:spcAft>
              <a:defRPr/>
            </a:pPr>
            <a:r>
              <a:rPr lang="en-US" sz="4400" dirty="0" smtClean="0">
                <a:latin typeface="Times New Roman" pitchFamily="18" charset="0"/>
                <a:cs typeface="Times New Roman" pitchFamily="18" charset="0"/>
              </a:rPr>
              <a:t>Grace Murray Hopper</a:t>
            </a:r>
          </a:p>
        </p:txBody>
      </p:sp>
      <p:sp>
        <p:nvSpPr>
          <p:cNvPr id="29699" name="Rectangle 4"/>
          <p:cNvSpPr>
            <a:spLocks noChangeArrowheads="1"/>
          </p:cNvSpPr>
          <p:nvPr/>
        </p:nvSpPr>
        <p:spPr bwMode="auto">
          <a:xfrm>
            <a:off x="1143000" y="1600200"/>
            <a:ext cx="8001000" cy="558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1700" b="1" dirty="0"/>
              <a:t>Grace Brewster Murray Hopper was born in New York City on December 9, 1906, to Walter Fletcher Murray and Mary Campbell Horne Murray. At age seven, she showed a particular love for gadgets, disassembling seven alarm clocks in the attempt to determine how they worked. Hopper's parents provided a strong foundation for her inquisitiveness. She shared her love of math with her mother, who studied geometry by special arrangement when serious study of math was still thought improper for a woman. Her father, a successful insurance broker despite the double amputation of his legs, encouraged all his children, through his speech and example, that they could do anything if they put their minds to it. Hopper's first assignment was under Commander Howard Aiken at the Bureau of Ordinance Computation at Harvard University. There she became the third programmer of the Mark I, the world's first large-scale automatically sequenced digital computer. The computer was used to calculate aiming angles for Naval guns in varying weather conditions. Because the numbers were so pertinent, Hopper and her assistants were often required to run and monitor the system twenty-four hours a day. They spent countless hours transcribing and inputting codes for Mark I and its successors, Mark II and III. Hopper received the Naval Ordnance Development Award in 1946 for her work on the Mark series. </a:t>
            </a:r>
          </a:p>
          <a:p>
            <a:pPr eaLnBrk="1" hangingPunct="1"/>
            <a:r>
              <a:rPr lang="en-US" altLang="en-US" sz="1700" b="1" dirty="0"/>
              <a:t>During her work with Mark II, Hopper was credited with coining the term </a:t>
            </a:r>
            <a:r>
              <a:rPr lang="en-US" altLang="en-US" sz="1700" b="1" u="sng" dirty="0"/>
              <a:t>"bug" </a:t>
            </a:r>
            <a:r>
              <a:rPr lang="en-US" altLang="en-US" sz="1700" b="1" dirty="0"/>
              <a:t>in reference to a glitch in the machinery.</a:t>
            </a:r>
          </a:p>
          <a:p>
            <a:pPr eaLnBrk="1" hangingPunct="1"/>
            <a:endParaRPr lang="en-US" altLang="en-US" sz="1700" dirty="0"/>
          </a:p>
        </p:txBody>
      </p:sp>
    </p:spTree>
    <p:extLst>
      <p:ext uri="{BB962C8B-B14F-4D97-AF65-F5344CB8AC3E}">
        <p14:creationId xmlns:p14="http://schemas.microsoft.com/office/powerpoint/2010/main" val="8340311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914400" y="1295400"/>
            <a:ext cx="8229600" cy="962731"/>
          </a:xfrm>
          <a:prstGeom prst="rect">
            <a:avLst/>
          </a:prstGeom>
        </p:spPr>
        <p:txBody>
          <a:bodyPr vert="horz" wrap="square" lIns="0" tIns="356520" rIns="0" bIns="0" rtlCol="0">
            <a:spAutoFit/>
          </a:bodyPr>
          <a:lstStyle/>
          <a:p>
            <a:pPr marL="723708">
              <a:lnSpc>
                <a:spcPts val="4720"/>
              </a:lnSpc>
            </a:pPr>
            <a:r>
              <a:rPr spc="-4" dirty="0"/>
              <a:t>Electronic digital</a:t>
            </a:r>
            <a:r>
              <a:rPr spc="-27" dirty="0"/>
              <a:t> </a:t>
            </a:r>
            <a:r>
              <a:rPr spc="-4" dirty="0"/>
              <a:t>computers</a:t>
            </a:r>
          </a:p>
        </p:txBody>
      </p:sp>
      <p:sp>
        <p:nvSpPr>
          <p:cNvPr id="8" name="object 8"/>
          <p:cNvSpPr txBox="1">
            <a:spLocks noGrp="1"/>
          </p:cNvSpPr>
          <p:nvPr>
            <p:ph type="body" idx="1"/>
          </p:nvPr>
        </p:nvSpPr>
        <p:spPr>
          <a:xfrm>
            <a:off x="914400" y="3200400"/>
            <a:ext cx="8229600" cy="2568395"/>
          </a:xfrm>
          <a:prstGeom prst="rect">
            <a:avLst/>
          </a:prstGeom>
        </p:spPr>
        <p:txBody>
          <a:bodyPr vert="horz" wrap="square" lIns="0" tIns="0" rIns="0" bIns="0" rtlCol="0">
            <a:spAutoFit/>
          </a:bodyPr>
          <a:lstStyle/>
          <a:p>
            <a:pPr marL="0" indent="0" algn="ctr">
              <a:buNone/>
            </a:pPr>
            <a:r>
              <a:rPr b="1" dirty="0"/>
              <a:t>From</a:t>
            </a:r>
          </a:p>
          <a:p>
            <a:pPr marL="355735" marR="710032" indent="0" algn="ctr">
              <a:spcBef>
                <a:spcPts val="4"/>
              </a:spcBef>
              <a:buNone/>
            </a:pPr>
            <a:r>
              <a:rPr b="1" spc="-4" dirty="0"/>
              <a:t>John Vincent</a:t>
            </a:r>
            <a:r>
              <a:rPr b="1" spc="-36" dirty="0"/>
              <a:t> </a:t>
            </a:r>
            <a:r>
              <a:rPr b="1" spc="-4" dirty="0"/>
              <a:t>Atanasoff’s  1939</a:t>
            </a:r>
          </a:p>
          <a:p>
            <a:pPr marL="0" marR="4559" indent="0" algn="ctr">
              <a:spcBef>
                <a:spcPts val="4"/>
              </a:spcBef>
              <a:buNone/>
            </a:pPr>
            <a:r>
              <a:rPr b="1" spc="-4" dirty="0"/>
              <a:t>Atanasoff-Berry Computer</a:t>
            </a:r>
            <a:r>
              <a:rPr b="1" spc="-36" dirty="0"/>
              <a:t> </a:t>
            </a:r>
            <a:r>
              <a:rPr b="1" dirty="0"/>
              <a:t>(ABC</a:t>
            </a:r>
            <a:r>
              <a:rPr b="1" dirty="0" smtClean="0"/>
              <a:t>)</a:t>
            </a:r>
            <a:endParaRPr lang="en-US" b="1" dirty="0" smtClean="0"/>
          </a:p>
          <a:p>
            <a:pPr marL="0" marR="4559" indent="0" algn="ctr">
              <a:spcBef>
                <a:spcPts val="4"/>
              </a:spcBef>
              <a:buNone/>
            </a:pPr>
            <a:r>
              <a:rPr b="1" dirty="0" smtClean="0"/>
              <a:t>  </a:t>
            </a:r>
            <a:r>
              <a:rPr b="1" dirty="0"/>
              <a:t>to</a:t>
            </a:r>
          </a:p>
          <a:p>
            <a:pPr marL="0" indent="0" algn="ctr">
              <a:lnSpc>
                <a:spcPts val="3859"/>
              </a:lnSpc>
              <a:buNone/>
            </a:pPr>
            <a:r>
              <a:rPr b="1" dirty="0"/>
              <a:t>the </a:t>
            </a:r>
            <a:r>
              <a:rPr b="1" spc="-4" dirty="0"/>
              <a:t>present</a:t>
            </a:r>
            <a:r>
              <a:rPr b="1" spc="-94" dirty="0"/>
              <a:t> </a:t>
            </a:r>
            <a:r>
              <a:rPr b="1" dirty="0"/>
              <a:t>day</a:t>
            </a:r>
          </a:p>
        </p:txBody>
      </p:sp>
    </p:spTree>
    <p:extLst>
      <p:ext uri="{BB962C8B-B14F-4D97-AF65-F5344CB8AC3E}">
        <p14:creationId xmlns:p14="http://schemas.microsoft.com/office/powerpoint/2010/main" val="20077462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9" name="object 9"/>
          <p:cNvSpPr txBox="1">
            <a:spLocks noGrp="1"/>
          </p:cNvSpPr>
          <p:nvPr>
            <p:ph type="title"/>
          </p:nvPr>
        </p:nvSpPr>
        <p:spPr>
          <a:xfrm>
            <a:off x="924790" y="1524000"/>
            <a:ext cx="8229600" cy="976540"/>
          </a:xfrm>
          <a:prstGeom prst="rect">
            <a:avLst/>
          </a:prstGeom>
        </p:spPr>
        <p:txBody>
          <a:bodyPr vert="horz" wrap="square" lIns="0" tIns="370196" rIns="0" bIns="0" rtlCol="0">
            <a:spAutoFit/>
          </a:bodyPr>
          <a:lstStyle/>
          <a:p>
            <a:pPr marL="4720059">
              <a:lnSpc>
                <a:spcPts val="4720"/>
              </a:lnSpc>
            </a:pPr>
            <a:r>
              <a:rPr spc="-4" dirty="0"/>
              <a:t>Alan</a:t>
            </a:r>
            <a:r>
              <a:rPr spc="-63" dirty="0"/>
              <a:t> </a:t>
            </a:r>
            <a:r>
              <a:rPr spc="-4" dirty="0"/>
              <a:t>Turing</a:t>
            </a:r>
          </a:p>
        </p:txBody>
      </p:sp>
      <p:sp>
        <p:nvSpPr>
          <p:cNvPr id="15" name="object 15"/>
          <p:cNvSpPr/>
          <p:nvPr/>
        </p:nvSpPr>
        <p:spPr>
          <a:xfrm>
            <a:off x="838200" y="1832387"/>
            <a:ext cx="4280361" cy="5042647"/>
          </a:xfrm>
          <a:prstGeom prst="rect">
            <a:avLst/>
          </a:prstGeom>
          <a:blipFill>
            <a:blip r:embed="rId4" cstate="print"/>
            <a:stretch>
              <a:fillRect/>
            </a:stretch>
          </a:blipFill>
        </p:spPr>
        <p:txBody>
          <a:bodyPr wrap="square" lIns="0" tIns="0" rIns="0" bIns="0" rtlCol="0"/>
          <a:lstStyle/>
          <a:p>
            <a:endParaRPr/>
          </a:p>
        </p:txBody>
      </p:sp>
      <p:sp>
        <p:nvSpPr>
          <p:cNvPr id="16" name="object 16"/>
          <p:cNvSpPr txBox="1"/>
          <p:nvPr/>
        </p:nvSpPr>
        <p:spPr>
          <a:xfrm>
            <a:off x="5118560" y="2514600"/>
            <a:ext cx="4025439" cy="4170372"/>
          </a:xfrm>
          <a:prstGeom prst="rect">
            <a:avLst/>
          </a:prstGeom>
        </p:spPr>
        <p:txBody>
          <a:bodyPr vert="horz" wrap="square" lIns="0" tIns="0" rIns="0" bIns="0" rtlCol="0">
            <a:spAutoFit/>
          </a:bodyPr>
          <a:lstStyle/>
          <a:p>
            <a:pPr marL="196598" marR="189190" algn="ctr"/>
            <a:r>
              <a:rPr sz="2500" spc="-4" dirty="0">
                <a:latin typeface="Times New Roman"/>
                <a:cs typeface="Times New Roman"/>
              </a:rPr>
              <a:t>The Turing</a:t>
            </a:r>
            <a:r>
              <a:rPr sz="2500" spc="-72" dirty="0">
                <a:latin typeface="Times New Roman"/>
                <a:cs typeface="Times New Roman"/>
              </a:rPr>
              <a:t> </a:t>
            </a:r>
            <a:r>
              <a:rPr sz="2500" spc="-4" dirty="0">
                <a:latin typeface="Times New Roman"/>
                <a:cs typeface="Times New Roman"/>
              </a:rPr>
              <a:t>Machine  </a:t>
            </a:r>
            <a:r>
              <a:rPr lang="en-US" sz="2500" spc="-4" dirty="0" smtClean="0">
                <a:latin typeface="Times New Roman"/>
                <a:cs typeface="Times New Roman"/>
              </a:rPr>
              <a:t>in </a:t>
            </a:r>
            <a:r>
              <a:rPr sz="2500" spc="-4" dirty="0" smtClean="0">
                <a:latin typeface="Times New Roman"/>
                <a:cs typeface="Times New Roman"/>
              </a:rPr>
              <a:t>1936</a:t>
            </a:r>
            <a:endParaRPr lang="en-US" sz="2500" spc="-4" dirty="0" smtClean="0">
              <a:latin typeface="Times New Roman"/>
              <a:cs typeface="Times New Roman"/>
            </a:endParaRPr>
          </a:p>
          <a:p>
            <a:pPr marL="10827" marR="4559" algn="ctr"/>
            <a:r>
              <a:rPr lang="en-US" altLang="en-US" sz="2800" dirty="0" smtClean="0">
                <a:latin typeface="Times New Roman" pitchFamily="18" charset="0"/>
                <a:cs typeface="Times New Roman" pitchFamily="18" charset="0"/>
              </a:rPr>
              <a:t>Alan developed </a:t>
            </a:r>
            <a:r>
              <a:rPr lang="en-US" altLang="en-US" sz="2800" dirty="0">
                <a:latin typeface="Times New Roman" pitchFamily="18" charset="0"/>
                <a:cs typeface="Times New Roman" pitchFamily="18" charset="0"/>
              </a:rPr>
              <a:t>the idea of a </a:t>
            </a:r>
            <a:r>
              <a:rPr lang="en-US" sz="2800" spc="-4" dirty="0">
                <a:latin typeface="Times New Roman"/>
                <a:cs typeface="Times New Roman"/>
              </a:rPr>
              <a:t>Universal</a:t>
            </a:r>
            <a:r>
              <a:rPr lang="en-US" sz="2800" spc="-76" dirty="0">
                <a:latin typeface="Times New Roman"/>
                <a:cs typeface="Times New Roman"/>
              </a:rPr>
              <a:t> </a:t>
            </a:r>
            <a:r>
              <a:rPr lang="en-US" sz="2800" spc="-4" dirty="0">
                <a:latin typeface="Times New Roman"/>
                <a:cs typeface="Times New Roman"/>
              </a:rPr>
              <a:t>Machine </a:t>
            </a:r>
            <a:r>
              <a:rPr lang="en-US" altLang="en-US" sz="2800" dirty="0" smtClean="0">
                <a:latin typeface="Times New Roman" pitchFamily="18" charset="0"/>
                <a:cs typeface="Times New Roman" pitchFamily="18" charset="0"/>
              </a:rPr>
              <a:t>. </a:t>
            </a:r>
            <a:r>
              <a:rPr lang="en-US" altLang="en-US" sz="2800" dirty="0">
                <a:latin typeface="Times New Roman" pitchFamily="18" charset="0"/>
                <a:cs typeface="Times New Roman" pitchFamily="18" charset="0"/>
              </a:rPr>
              <a:t>He envisioned a computer that could perform many tasks by simply changing the program instead of components.</a:t>
            </a:r>
          </a:p>
          <a:p>
            <a:pPr marL="10827" marR="4559" algn="ctr"/>
            <a:endParaRPr sz="2500" dirty="0">
              <a:latin typeface="Times New Roman"/>
              <a:cs typeface="Times New Roman"/>
            </a:endParaRPr>
          </a:p>
        </p:txBody>
      </p:sp>
    </p:spTree>
    <p:extLst>
      <p:ext uri="{BB962C8B-B14F-4D97-AF65-F5344CB8AC3E}">
        <p14:creationId xmlns:p14="http://schemas.microsoft.com/office/powerpoint/2010/main" val="40761364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11" name="object 11"/>
          <p:cNvSpPr/>
          <p:nvPr/>
        </p:nvSpPr>
        <p:spPr>
          <a:xfrm>
            <a:off x="1079962" y="2544550"/>
            <a:ext cx="3371503" cy="4303059"/>
          </a:xfrm>
          <a:prstGeom prst="rect">
            <a:avLst/>
          </a:prstGeom>
          <a:blipFill>
            <a:blip r:embed="rId4" cstate="print"/>
            <a:stretch>
              <a:fillRect/>
            </a:stretch>
          </a:blipFill>
        </p:spPr>
        <p:txBody>
          <a:bodyPr wrap="square" lIns="0" tIns="0" rIns="0" bIns="0" rtlCol="0"/>
          <a:lstStyle/>
          <a:p>
            <a:endParaRPr/>
          </a:p>
        </p:txBody>
      </p:sp>
      <p:sp>
        <p:nvSpPr>
          <p:cNvPr id="12" name="object 12"/>
          <p:cNvSpPr txBox="1"/>
          <p:nvPr/>
        </p:nvSpPr>
        <p:spPr>
          <a:xfrm>
            <a:off x="4451465" y="2286000"/>
            <a:ext cx="4692536" cy="3770263"/>
          </a:xfrm>
          <a:prstGeom prst="rect">
            <a:avLst/>
          </a:prstGeom>
        </p:spPr>
        <p:txBody>
          <a:bodyPr vert="horz" wrap="square" lIns="0" tIns="0" rIns="0" bIns="0" rtlCol="0">
            <a:spAutoFit/>
          </a:bodyPr>
          <a:lstStyle/>
          <a:p>
            <a:pPr marL="654757" marR="4559" indent="-643929" algn="ctr"/>
            <a:r>
              <a:rPr sz="2000" spc="-4" dirty="0">
                <a:latin typeface="Times New Roman"/>
                <a:cs typeface="Times New Roman"/>
              </a:rPr>
              <a:t>Physics</a:t>
            </a:r>
            <a:r>
              <a:rPr sz="2000" spc="-72" dirty="0">
                <a:latin typeface="Times New Roman"/>
                <a:cs typeface="Times New Roman"/>
              </a:rPr>
              <a:t> </a:t>
            </a:r>
            <a:r>
              <a:rPr sz="2000" spc="-4" dirty="0">
                <a:latin typeface="Times New Roman"/>
                <a:cs typeface="Times New Roman"/>
              </a:rPr>
              <a:t>Prof  </a:t>
            </a:r>
            <a:endParaRPr lang="en-US" sz="2000" spc="-4" dirty="0" smtClean="0">
              <a:latin typeface="Times New Roman"/>
              <a:cs typeface="Times New Roman"/>
            </a:endParaRPr>
          </a:p>
          <a:p>
            <a:pPr marL="654757" marR="4559" indent="-643929" algn="ctr"/>
            <a:r>
              <a:rPr sz="2000" spc="-4" dirty="0" smtClean="0">
                <a:latin typeface="Times New Roman"/>
                <a:cs typeface="Times New Roman"/>
              </a:rPr>
              <a:t>At</a:t>
            </a:r>
            <a:r>
              <a:rPr lang="en-US" sz="2000" dirty="0" smtClean="0">
                <a:latin typeface="Times New Roman"/>
                <a:cs typeface="Times New Roman"/>
              </a:rPr>
              <a:t> </a:t>
            </a:r>
          </a:p>
          <a:p>
            <a:pPr marL="654757" marR="4559" indent="-643929" algn="ctr"/>
            <a:r>
              <a:rPr sz="2000" spc="-4" dirty="0" smtClean="0">
                <a:latin typeface="Times New Roman"/>
                <a:cs typeface="Times New Roman"/>
              </a:rPr>
              <a:t>Iowa </a:t>
            </a:r>
            <a:r>
              <a:rPr sz="2000" spc="-4" dirty="0">
                <a:latin typeface="Times New Roman"/>
                <a:cs typeface="Times New Roman"/>
              </a:rPr>
              <a:t>State </a:t>
            </a:r>
            <a:r>
              <a:rPr sz="2000" spc="-4" dirty="0" smtClean="0">
                <a:latin typeface="Times New Roman"/>
                <a:cs typeface="Times New Roman"/>
              </a:rPr>
              <a:t>University,</a:t>
            </a:r>
            <a:r>
              <a:rPr lang="en-US" sz="2000" spc="-4" dirty="0">
                <a:latin typeface="Times New Roman"/>
                <a:cs typeface="Times New Roman"/>
              </a:rPr>
              <a:t> </a:t>
            </a:r>
            <a:r>
              <a:rPr sz="2000" dirty="0" smtClean="0">
                <a:latin typeface="Times New Roman"/>
                <a:cs typeface="Times New Roman"/>
              </a:rPr>
              <a:t>Ames</a:t>
            </a:r>
            <a:r>
              <a:rPr sz="2000" dirty="0">
                <a:latin typeface="Times New Roman"/>
                <a:cs typeface="Times New Roman"/>
              </a:rPr>
              <a:t>,</a:t>
            </a:r>
            <a:r>
              <a:rPr sz="2000" spc="-85" dirty="0">
                <a:latin typeface="Times New Roman"/>
                <a:cs typeface="Times New Roman"/>
              </a:rPr>
              <a:t> </a:t>
            </a:r>
            <a:r>
              <a:rPr sz="2000" dirty="0" smtClean="0">
                <a:latin typeface="Times New Roman"/>
                <a:cs typeface="Times New Roman"/>
              </a:rPr>
              <a:t>IA</a:t>
            </a:r>
            <a:endParaRPr lang="en-US" sz="2000" dirty="0" smtClean="0">
              <a:latin typeface="Times New Roman"/>
              <a:cs typeface="Times New Roman"/>
            </a:endParaRPr>
          </a:p>
          <a:p>
            <a:pPr marL="654757" marR="4559" indent="-643929"/>
            <a:r>
              <a:rPr lang="en-US" sz="2000" dirty="0" smtClean="0">
                <a:latin typeface="Times New Roman"/>
                <a:cs typeface="Times New Roman"/>
              </a:rPr>
              <a:t> </a:t>
            </a:r>
            <a:r>
              <a:rPr lang="en-US" altLang="en-US" sz="2000" dirty="0" smtClean="0">
                <a:latin typeface="Times New Roman" pitchFamily="18" charset="0"/>
                <a:cs typeface="Times New Roman" pitchFamily="18" charset="0"/>
              </a:rPr>
              <a:t>JOHN </a:t>
            </a:r>
            <a:r>
              <a:rPr lang="en-US" altLang="en-US" sz="2000" dirty="0">
                <a:latin typeface="Times New Roman" pitchFamily="18" charset="0"/>
                <a:cs typeface="Times New Roman" pitchFamily="18" charset="0"/>
              </a:rPr>
              <a:t>VINCENT ATANASOFF was </a:t>
            </a:r>
            <a:r>
              <a:rPr lang="en-US" altLang="en-US" sz="2000" dirty="0" smtClean="0">
                <a:latin typeface="Times New Roman" pitchFamily="18" charset="0"/>
                <a:cs typeface="Times New Roman" pitchFamily="18" charset="0"/>
              </a:rPr>
              <a:t>born</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on 4 October 1903 a few miles west </a:t>
            </a:r>
            <a:r>
              <a:rPr lang="en-US" altLang="en-US" sz="2000" dirty="0" smtClean="0">
                <a:latin typeface="Times New Roman" pitchFamily="18" charset="0"/>
                <a:cs typeface="Times New Roman" pitchFamily="18" charset="0"/>
              </a:rPr>
              <a:t>of</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Hamilton, New York. His father was </a:t>
            </a:r>
            <a:r>
              <a:rPr lang="en-US" altLang="en-US" sz="2000" dirty="0" smtClean="0">
                <a:latin typeface="Times New Roman" pitchFamily="18" charset="0"/>
                <a:cs typeface="Times New Roman" pitchFamily="18" charset="0"/>
              </a:rPr>
              <a:t>a</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Bulgarian immigrant named Ivan </a:t>
            </a:r>
            <a:r>
              <a:rPr lang="en-US" altLang="en-US" sz="2000" dirty="0" err="1" smtClean="0">
                <a:latin typeface="Times New Roman" pitchFamily="18" charset="0"/>
                <a:cs typeface="Times New Roman" pitchFamily="18" charset="0"/>
              </a:rPr>
              <a:t>Atanasov</a:t>
            </a:r>
            <a:r>
              <a:rPr lang="en-US" altLang="en-US" sz="2000" dirty="0" smtClean="0">
                <a:latin typeface="Times New Roman" pitchFamily="18" charset="0"/>
                <a:cs typeface="Times New Roman" pitchFamily="18" charset="0"/>
              </a:rPr>
              <a:t>.</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His last name was changed to </a:t>
            </a:r>
            <a:r>
              <a:rPr lang="en-US" altLang="en-US" sz="2000" dirty="0" err="1" smtClean="0">
                <a:latin typeface="Times New Roman" pitchFamily="18" charset="0"/>
                <a:cs typeface="Times New Roman" pitchFamily="18" charset="0"/>
              </a:rPr>
              <a:t>Atanasoff</a:t>
            </a:r>
            <a:r>
              <a:rPr lang="en-US" altLang="en-US" sz="2000" dirty="0" smtClean="0">
                <a:latin typeface="Times New Roman" pitchFamily="18" charset="0"/>
                <a:cs typeface="Times New Roman" pitchFamily="18" charset="0"/>
              </a:rPr>
              <a:t> by</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immigration officials at </a:t>
            </a:r>
            <a:r>
              <a:rPr lang="en-US" altLang="en-US" sz="2000" dirty="0" smtClean="0">
                <a:latin typeface="Times New Roman" pitchFamily="18" charset="0"/>
                <a:cs typeface="Times New Roman" pitchFamily="18" charset="0"/>
              </a:rPr>
              <a:t>Ellis Island </a:t>
            </a:r>
            <a:r>
              <a:rPr lang="en-US" altLang="en-US" sz="2000" dirty="0">
                <a:latin typeface="Times New Roman" pitchFamily="18" charset="0"/>
                <a:cs typeface="Times New Roman" pitchFamily="18" charset="0"/>
              </a:rPr>
              <a:t>when </a:t>
            </a:r>
            <a:r>
              <a:rPr lang="en-US" altLang="en-US" sz="2000" dirty="0" smtClean="0">
                <a:latin typeface="Times New Roman" pitchFamily="18" charset="0"/>
                <a:cs typeface="Times New Roman" pitchFamily="18" charset="0"/>
              </a:rPr>
              <a:t>he</a:t>
            </a:r>
          </a:p>
          <a:p>
            <a:pPr marL="654757" marR="4559" indent="-643929"/>
            <a:r>
              <a:rPr lang="en-US" altLang="en-US" sz="2000" dirty="0" smtClean="0">
                <a:latin typeface="Times New Roman" pitchFamily="18" charset="0"/>
                <a:cs typeface="Times New Roman" pitchFamily="18" charset="0"/>
              </a:rPr>
              <a:t> </a:t>
            </a:r>
            <a:r>
              <a:rPr lang="en-US" altLang="en-US" sz="2000" dirty="0">
                <a:latin typeface="Times New Roman" pitchFamily="18" charset="0"/>
                <a:cs typeface="Times New Roman" pitchFamily="18" charset="0"/>
              </a:rPr>
              <a:t>arrived with an uncle in </a:t>
            </a:r>
            <a:r>
              <a:rPr lang="en-US" altLang="en-US" sz="2000" dirty="0" smtClean="0">
                <a:latin typeface="Times New Roman" pitchFamily="18" charset="0"/>
                <a:cs typeface="Times New Roman" pitchFamily="18" charset="0"/>
              </a:rPr>
              <a:t>1889</a:t>
            </a:r>
            <a:r>
              <a:rPr lang="en-US" altLang="en-US" sz="2000" dirty="0">
                <a:latin typeface="Times New Roman" pitchFamily="18" charset="0"/>
                <a:cs typeface="Times New Roman" pitchFamily="18" charset="0"/>
              </a:rPr>
              <a:t>, and later on, </a:t>
            </a:r>
            <a:endParaRPr lang="en-US" altLang="en-US" sz="2000" dirty="0" smtClean="0">
              <a:latin typeface="Times New Roman" pitchFamily="18" charset="0"/>
              <a:cs typeface="Times New Roman" pitchFamily="18" charset="0"/>
            </a:endParaRPr>
          </a:p>
          <a:p>
            <a:pPr marL="654757" marR="4559" indent="-643929"/>
            <a:r>
              <a:rPr lang="en-US" altLang="en-US" sz="2000" dirty="0" smtClean="0">
                <a:latin typeface="Times New Roman" pitchFamily="18" charset="0"/>
                <a:cs typeface="Times New Roman" pitchFamily="18" charset="0"/>
              </a:rPr>
              <a:t>his </a:t>
            </a:r>
            <a:r>
              <a:rPr lang="en-US" altLang="en-US" sz="2000" dirty="0">
                <a:latin typeface="Times New Roman" pitchFamily="18" charset="0"/>
                <a:cs typeface="Times New Roman" pitchFamily="18" charset="0"/>
              </a:rPr>
              <a:t>first name </a:t>
            </a:r>
            <a:r>
              <a:rPr lang="en-US" altLang="en-US" sz="2000" dirty="0" smtClean="0">
                <a:latin typeface="Times New Roman" pitchFamily="18" charset="0"/>
                <a:cs typeface="Times New Roman" pitchFamily="18" charset="0"/>
              </a:rPr>
              <a:t>was changed </a:t>
            </a:r>
            <a:r>
              <a:rPr lang="en-US" altLang="en-US" sz="2000" dirty="0">
                <a:latin typeface="Times New Roman" pitchFamily="18" charset="0"/>
                <a:cs typeface="Times New Roman" pitchFamily="18" charset="0"/>
              </a:rPr>
              <a:t>to John. </a:t>
            </a:r>
          </a:p>
          <a:p>
            <a:pPr marL="100863" marR="93454" indent="35331" algn="just">
              <a:spcBef>
                <a:spcPts val="4"/>
              </a:spcBef>
            </a:pPr>
            <a:endParaRPr sz="2500" dirty="0">
              <a:latin typeface="Times New Roman"/>
              <a:cs typeface="Times New Roman"/>
            </a:endParaRPr>
          </a:p>
        </p:txBody>
      </p:sp>
      <p:sp>
        <p:nvSpPr>
          <p:cNvPr id="13" name="Title 12"/>
          <p:cNvSpPr>
            <a:spLocks noGrp="1"/>
          </p:cNvSpPr>
          <p:nvPr>
            <p:ph type="title"/>
          </p:nvPr>
        </p:nvSpPr>
        <p:spPr>
          <a:xfrm>
            <a:off x="1055717" y="1219200"/>
            <a:ext cx="8229600" cy="1143000"/>
          </a:xfrm>
        </p:spPr>
        <p:txBody>
          <a:bodyPr/>
          <a:lstStyle/>
          <a:p>
            <a:r>
              <a:rPr lang="en-US" dirty="0">
                <a:latin typeface="Times New Roman" pitchFamily="18" charset="0"/>
                <a:cs typeface="Times New Roman" pitchFamily="18" charset="0"/>
              </a:rPr>
              <a:t>John </a:t>
            </a:r>
            <a:r>
              <a:rPr lang="en-US" dirty="0" err="1">
                <a:latin typeface="Times New Roman" pitchFamily="18" charset="0"/>
                <a:cs typeface="Times New Roman" pitchFamily="18" charset="0"/>
              </a:rPr>
              <a:t>Atanasoff</a:t>
            </a:r>
            <a:r>
              <a:rPr lang="en-US" dirty="0">
                <a:latin typeface="Times New Roman" pitchFamily="18" charset="0"/>
                <a:cs typeface="Times New Roman" pitchFamily="18" charset="0"/>
              </a:rPr>
              <a:t> </a:t>
            </a:r>
            <a:endParaRPr lang="en-US" dirty="0"/>
          </a:p>
        </p:txBody>
      </p:sp>
    </p:spTree>
    <p:extLst>
      <p:ext uri="{BB962C8B-B14F-4D97-AF65-F5344CB8AC3E}">
        <p14:creationId xmlns:p14="http://schemas.microsoft.com/office/powerpoint/2010/main" val="40655947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1143000" y="2057401"/>
            <a:ext cx="8001000" cy="4800600"/>
          </a:xfrm>
        </p:spPr>
        <p:txBody>
          <a:bodyPr>
            <a:normAutofit/>
          </a:bodyPr>
          <a:lstStyle/>
          <a:p>
            <a:pPr eaLnBrk="1" hangingPunct="1"/>
            <a:r>
              <a:rPr lang="en-US" altLang="en-US" sz="2800" dirty="0" smtClean="0">
                <a:latin typeface="Times New Roman" pitchFamily="18" charset="0"/>
                <a:cs typeface="Times New Roman" pitchFamily="18" charset="0"/>
              </a:rPr>
              <a:t>The first electronic computer built between 1939 –1942.</a:t>
            </a:r>
          </a:p>
          <a:p>
            <a:pPr eaLnBrk="1" hangingPunct="1"/>
            <a:r>
              <a:rPr lang="en-US" altLang="en-US" sz="2800" dirty="0" smtClean="0">
                <a:latin typeface="Times New Roman" pitchFamily="18" charset="0"/>
                <a:cs typeface="Times New Roman" pitchFamily="18" charset="0"/>
              </a:rPr>
              <a:t>Created by John </a:t>
            </a:r>
            <a:r>
              <a:rPr lang="en-US" altLang="en-US" sz="2800" dirty="0" err="1" smtClean="0">
                <a:latin typeface="Times New Roman" pitchFamily="18" charset="0"/>
                <a:cs typeface="Times New Roman" pitchFamily="18" charset="0"/>
              </a:rPr>
              <a:t>Atanasoff</a:t>
            </a:r>
            <a:r>
              <a:rPr lang="en-US" altLang="en-US" sz="2800" dirty="0" smtClean="0">
                <a:latin typeface="Times New Roman" pitchFamily="18" charset="0"/>
                <a:cs typeface="Times New Roman" pitchFamily="18" charset="0"/>
              </a:rPr>
              <a:t> and Clifford Berry at Iowa State University</a:t>
            </a:r>
          </a:p>
          <a:p>
            <a:pPr eaLnBrk="1" hangingPunct="1"/>
            <a:r>
              <a:rPr lang="en-US" altLang="en-US" sz="2800" dirty="0" smtClean="0">
                <a:latin typeface="Times New Roman" pitchFamily="18" charset="0"/>
                <a:cs typeface="Times New Roman" pitchFamily="18" charset="0"/>
              </a:rPr>
              <a:t>Used the Binary System (1’s and 0’s)</a:t>
            </a:r>
          </a:p>
          <a:p>
            <a:pPr eaLnBrk="1" hangingPunct="1"/>
            <a:r>
              <a:rPr lang="en-US" altLang="en-US" sz="2800" dirty="0" smtClean="0">
                <a:latin typeface="Times New Roman" pitchFamily="18" charset="0"/>
                <a:cs typeface="Times New Roman" pitchFamily="18" charset="0"/>
              </a:rPr>
              <a:t>Used </a:t>
            </a:r>
            <a:r>
              <a:rPr lang="en-US" altLang="en-US" sz="2800" dirty="0" smtClean="0">
                <a:latin typeface="Times New Roman" pitchFamily="18" charset="0"/>
                <a:cs typeface="Times New Roman" pitchFamily="18" charset="0"/>
              </a:rPr>
              <a:t>Vacuum </a:t>
            </a:r>
            <a:r>
              <a:rPr lang="en-US" altLang="en-US" sz="2800" dirty="0" smtClean="0">
                <a:latin typeface="Times New Roman" pitchFamily="18" charset="0"/>
                <a:cs typeface="Times New Roman" pitchFamily="18" charset="0"/>
              </a:rPr>
              <a:t>Tubes and switches</a:t>
            </a:r>
          </a:p>
          <a:p>
            <a:pPr eaLnBrk="1" hangingPunct="1"/>
            <a:r>
              <a:rPr lang="en-US" altLang="en-US" sz="2800" dirty="0" smtClean="0">
                <a:latin typeface="Times New Roman" pitchFamily="18" charset="0"/>
                <a:cs typeface="Times New Roman" pitchFamily="18" charset="0"/>
              </a:rPr>
              <a:t>Did not get recognized until 50 years later</a:t>
            </a:r>
          </a:p>
        </p:txBody>
      </p:sp>
      <p:sp>
        <p:nvSpPr>
          <p:cNvPr id="11266" name="Rectangle 2"/>
          <p:cNvSpPr>
            <a:spLocks noGrp="1" noChangeArrowheads="1"/>
          </p:cNvSpPr>
          <p:nvPr>
            <p:ph type="title"/>
          </p:nvPr>
        </p:nvSpPr>
        <p:spPr>
          <a:xfrm>
            <a:off x="914400" y="914400"/>
            <a:ext cx="8229600" cy="1143000"/>
          </a:xfrm>
        </p:spPr>
        <p:txBody>
          <a:bodyPr>
            <a:normAutofit/>
          </a:bodyPr>
          <a:lstStyle/>
          <a:p>
            <a:pPr eaLnBrk="1" fontAlgn="auto" hangingPunct="1">
              <a:spcAft>
                <a:spcPts val="0"/>
              </a:spcAft>
              <a:defRPr/>
            </a:pPr>
            <a:r>
              <a:rPr lang="en-US" sz="4000" dirty="0" smtClean="0">
                <a:latin typeface="Times New Roman" pitchFamily="18" charset="0"/>
                <a:cs typeface="Times New Roman" pitchFamily="18" charset="0"/>
              </a:rPr>
              <a:t>The </a:t>
            </a:r>
            <a:r>
              <a:rPr lang="en-US" sz="4000" dirty="0" err="1" smtClean="0">
                <a:latin typeface="Times New Roman" pitchFamily="18" charset="0"/>
                <a:cs typeface="Times New Roman" pitchFamily="18" charset="0"/>
              </a:rPr>
              <a:t>Atanasoff</a:t>
            </a:r>
            <a:r>
              <a:rPr lang="en-US" sz="4000" dirty="0" smtClean="0">
                <a:latin typeface="Times New Roman" pitchFamily="18" charset="0"/>
                <a:cs typeface="Times New Roman" pitchFamily="18" charset="0"/>
              </a:rPr>
              <a:t>-Berry Computer (ABC)</a:t>
            </a:r>
          </a:p>
        </p:txBody>
      </p:sp>
    </p:spTree>
    <p:extLst>
      <p:ext uri="{BB962C8B-B14F-4D97-AF65-F5344CB8AC3E}">
        <p14:creationId xmlns:p14="http://schemas.microsoft.com/office/powerpoint/2010/main" val="7936935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8" name="object 8"/>
          <p:cNvSpPr txBox="1">
            <a:spLocks noGrp="1"/>
          </p:cNvSpPr>
          <p:nvPr>
            <p:ph type="title"/>
          </p:nvPr>
        </p:nvSpPr>
        <p:spPr>
          <a:xfrm>
            <a:off x="886690" y="1066800"/>
            <a:ext cx="8257310" cy="1035896"/>
          </a:xfrm>
          <a:prstGeom prst="rect">
            <a:avLst/>
          </a:prstGeom>
        </p:spPr>
        <p:txBody>
          <a:bodyPr vert="horz" wrap="square" lIns="0" tIns="447456" rIns="0" bIns="0" rtlCol="0">
            <a:spAutoFit/>
          </a:bodyPr>
          <a:lstStyle/>
          <a:p>
            <a:pPr marL="1828076" algn="l">
              <a:lnSpc>
                <a:spcPts val="4720"/>
              </a:lnSpc>
            </a:pPr>
            <a:r>
              <a:rPr lang="en-US" sz="3900" dirty="0" smtClean="0"/>
              <a:t>Clifford Edward Berry</a:t>
            </a:r>
            <a:endParaRPr sz="3900" dirty="0"/>
          </a:p>
        </p:txBody>
      </p:sp>
      <p:sp>
        <p:nvSpPr>
          <p:cNvPr id="11" name="object 11"/>
          <p:cNvSpPr/>
          <p:nvPr/>
        </p:nvSpPr>
        <p:spPr>
          <a:xfrm>
            <a:off x="1143000" y="2554941"/>
            <a:ext cx="3041072" cy="4303059"/>
          </a:xfrm>
          <a:prstGeom prst="rect">
            <a:avLst/>
          </a:prstGeom>
          <a:blipFill>
            <a:blip r:embed="rId4" cstate="print"/>
            <a:stretch>
              <a:fillRect/>
            </a:stretch>
          </a:blipFill>
        </p:spPr>
        <p:txBody>
          <a:bodyPr wrap="square" lIns="0" tIns="0" rIns="0" bIns="0" rtlCol="0"/>
          <a:lstStyle/>
          <a:p>
            <a:endParaRPr/>
          </a:p>
        </p:txBody>
      </p:sp>
      <p:sp>
        <p:nvSpPr>
          <p:cNvPr id="12" name="object 12"/>
          <p:cNvSpPr txBox="1"/>
          <p:nvPr/>
        </p:nvSpPr>
        <p:spPr>
          <a:xfrm>
            <a:off x="5424054" y="3124200"/>
            <a:ext cx="2333568" cy="1154162"/>
          </a:xfrm>
          <a:prstGeom prst="rect">
            <a:avLst/>
          </a:prstGeom>
        </p:spPr>
        <p:txBody>
          <a:bodyPr vert="horz" wrap="square" lIns="0" tIns="0" rIns="0" bIns="0" rtlCol="0">
            <a:spAutoFit/>
          </a:bodyPr>
          <a:lstStyle/>
          <a:p>
            <a:pPr marL="219962" marR="211984" algn="ctr"/>
            <a:r>
              <a:rPr sz="2500" spc="-4" dirty="0">
                <a:latin typeface="Times New Roman"/>
                <a:cs typeface="Times New Roman"/>
              </a:rPr>
              <a:t>PhD</a:t>
            </a:r>
            <a:r>
              <a:rPr sz="2500" spc="-76" dirty="0">
                <a:latin typeface="Times New Roman"/>
                <a:cs typeface="Times New Roman"/>
              </a:rPr>
              <a:t> </a:t>
            </a:r>
            <a:r>
              <a:rPr sz="2500" spc="-4" dirty="0">
                <a:latin typeface="Times New Roman"/>
                <a:cs typeface="Times New Roman"/>
              </a:rPr>
              <a:t>student  </a:t>
            </a:r>
            <a:r>
              <a:rPr sz="2500" dirty="0">
                <a:latin typeface="Times New Roman"/>
                <a:cs typeface="Times New Roman"/>
              </a:rPr>
              <a:t>of</a:t>
            </a:r>
          </a:p>
          <a:p>
            <a:pPr algn="ctr">
              <a:lnSpc>
                <a:spcPct val="100000"/>
              </a:lnSpc>
            </a:pPr>
            <a:r>
              <a:rPr sz="2500" spc="-4" dirty="0">
                <a:latin typeface="Times New Roman"/>
                <a:cs typeface="Times New Roman"/>
              </a:rPr>
              <a:t>Dr.</a:t>
            </a:r>
            <a:r>
              <a:rPr sz="2500" spc="-76" dirty="0">
                <a:latin typeface="Times New Roman"/>
                <a:cs typeface="Times New Roman"/>
              </a:rPr>
              <a:t> </a:t>
            </a:r>
            <a:r>
              <a:rPr sz="2500" spc="-4" dirty="0" err="1" smtClean="0">
                <a:latin typeface="Times New Roman"/>
                <a:cs typeface="Times New Roman"/>
              </a:rPr>
              <a:t>Atanasoff’s</a:t>
            </a:r>
            <a:r>
              <a:rPr lang="en-US" sz="2500" spc="-4" dirty="0" smtClean="0">
                <a:latin typeface="Times New Roman"/>
                <a:cs typeface="Times New Roman"/>
              </a:rPr>
              <a:t>  </a:t>
            </a:r>
            <a:endParaRPr sz="2500" dirty="0">
              <a:latin typeface="Times New Roman"/>
              <a:cs typeface="Times New Roman"/>
            </a:endParaRPr>
          </a:p>
        </p:txBody>
      </p:sp>
      <p:sp>
        <p:nvSpPr>
          <p:cNvPr id="13" name="Rectangle 12"/>
          <p:cNvSpPr/>
          <p:nvPr/>
        </p:nvSpPr>
        <p:spPr>
          <a:xfrm>
            <a:off x="4572000" y="5076828"/>
            <a:ext cx="4572000" cy="1477328"/>
          </a:xfrm>
          <a:prstGeom prst="rect">
            <a:avLst/>
          </a:prstGeom>
        </p:spPr>
        <p:txBody>
          <a:bodyPr>
            <a:spAutoFit/>
          </a:bodyPr>
          <a:lstStyle/>
          <a:p>
            <a:pPr>
              <a:buFont typeface="Wingdings" pitchFamily="2" charset="2"/>
              <a:buChar char="Ø"/>
            </a:pPr>
            <a:r>
              <a:rPr lang="en-US" altLang="en-US" b="1" dirty="0" smtClean="0">
                <a:latin typeface="Times New Roman" pitchFamily="18" charset="0"/>
                <a:cs typeface="Times New Roman" pitchFamily="18" charset="0"/>
              </a:rPr>
              <a:t>was </a:t>
            </a:r>
            <a:r>
              <a:rPr lang="en-US" altLang="en-US" b="1" dirty="0">
                <a:latin typeface="Times New Roman" pitchFamily="18" charset="0"/>
                <a:cs typeface="Times New Roman" pitchFamily="18" charset="0"/>
              </a:rPr>
              <a:t>born in Gladbrook, Iowa on April 19, 1918 to Fred Gordon Berry and Grace </a:t>
            </a:r>
            <a:r>
              <a:rPr lang="en-US" altLang="en-US" b="1" dirty="0" err="1">
                <a:latin typeface="Times New Roman" pitchFamily="18" charset="0"/>
                <a:cs typeface="Times New Roman" pitchFamily="18" charset="0"/>
              </a:rPr>
              <a:t>Strohm</a:t>
            </a:r>
            <a:r>
              <a:rPr lang="en-US" altLang="en-US" b="1" dirty="0">
                <a:latin typeface="Times New Roman" pitchFamily="18" charset="0"/>
                <a:cs typeface="Times New Roman" pitchFamily="18" charset="0"/>
              </a:rPr>
              <a:t>. He was the oldest of four children born to the couple: Clifford, Keith, Frederick, and Barbara. </a:t>
            </a:r>
          </a:p>
        </p:txBody>
      </p:sp>
    </p:spTree>
    <p:extLst>
      <p:ext uri="{BB962C8B-B14F-4D97-AF65-F5344CB8AC3E}">
        <p14:creationId xmlns:p14="http://schemas.microsoft.com/office/powerpoint/2010/main" val="251101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1321261" y="1157209"/>
            <a:ext cx="6860309" cy="551433"/>
          </a:xfrm>
          <a:prstGeom prst="rect">
            <a:avLst/>
          </a:prstGeom>
        </p:spPr>
        <p:txBody>
          <a:bodyPr vert="horz" wrap="square" lIns="0" tIns="0" rIns="0" bIns="0" rtlCol="0">
            <a:spAutoFit/>
          </a:bodyPr>
          <a:lstStyle/>
          <a:p>
            <a:pPr marR="4559" algn="r">
              <a:lnSpc>
                <a:spcPts val="4299"/>
              </a:lnSpc>
              <a:spcBef>
                <a:spcPts val="175"/>
              </a:spcBef>
            </a:pPr>
            <a:r>
              <a:rPr sz="5400" spc="-1185" baseline="2777" dirty="0" smtClean="0"/>
              <a:t>)</a:t>
            </a:r>
            <a:r>
              <a:rPr sz="3600" spc="-790" dirty="0" smtClean="0">
                <a:solidFill>
                  <a:srgbClr val="000000"/>
                </a:solidFill>
              </a:rPr>
              <a:t>)</a:t>
            </a:r>
            <a:endParaRPr sz="3600" dirty="0"/>
          </a:p>
        </p:txBody>
      </p:sp>
      <p:sp>
        <p:nvSpPr>
          <p:cNvPr id="8" name="object 8"/>
          <p:cNvSpPr/>
          <p:nvPr/>
        </p:nvSpPr>
        <p:spPr>
          <a:xfrm>
            <a:off x="623454" y="2017059"/>
            <a:ext cx="4364182" cy="3235362"/>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4294910" y="2017059"/>
            <a:ext cx="4225635" cy="3259567"/>
          </a:xfrm>
          <a:prstGeom prst="rect">
            <a:avLst/>
          </a:prstGeom>
          <a:blipFill>
            <a:blip r:embed="rId5" cstate="print"/>
            <a:stretch>
              <a:fillRect/>
            </a:stretch>
          </a:blipFill>
        </p:spPr>
        <p:txBody>
          <a:bodyPr wrap="square" lIns="0" tIns="0" rIns="0" bIns="0" rtlCol="0"/>
          <a:lstStyle/>
          <a:p>
            <a:endParaRPr/>
          </a:p>
        </p:txBody>
      </p:sp>
      <p:sp>
        <p:nvSpPr>
          <p:cNvPr id="10" name="object 10"/>
          <p:cNvSpPr txBox="1"/>
          <p:nvPr/>
        </p:nvSpPr>
        <p:spPr>
          <a:xfrm>
            <a:off x="1314334" y="5618852"/>
            <a:ext cx="6653645" cy="677108"/>
          </a:xfrm>
          <a:prstGeom prst="rect">
            <a:avLst/>
          </a:prstGeom>
        </p:spPr>
        <p:txBody>
          <a:bodyPr vert="horz" wrap="square" lIns="0" tIns="0" rIns="0" bIns="0" rtlCol="0">
            <a:spAutoFit/>
          </a:bodyPr>
          <a:lstStyle/>
          <a:p>
            <a:pPr marL="1854288" marR="4559" indent="-1842891"/>
            <a:r>
              <a:rPr sz="2200" spc="-4" dirty="0">
                <a:latin typeface="Impact"/>
                <a:cs typeface="Impact"/>
              </a:rPr>
              <a:t>The ABC was the </a:t>
            </a:r>
            <a:r>
              <a:rPr sz="2200" dirty="0">
                <a:latin typeface="Impact"/>
                <a:cs typeface="Impact"/>
              </a:rPr>
              <a:t>first </a:t>
            </a:r>
            <a:r>
              <a:rPr sz="2200" spc="-4" dirty="0">
                <a:latin typeface="Impact"/>
                <a:cs typeface="Impact"/>
              </a:rPr>
              <a:t>electronic </a:t>
            </a:r>
            <a:r>
              <a:rPr sz="2200" dirty="0">
                <a:latin typeface="Impact"/>
                <a:cs typeface="Impact"/>
              </a:rPr>
              <a:t>digital </a:t>
            </a:r>
            <a:r>
              <a:rPr sz="2200" spc="-4" dirty="0">
                <a:latin typeface="Impact"/>
                <a:cs typeface="Impact"/>
              </a:rPr>
              <a:t>computer, invented  by John Vincent</a:t>
            </a:r>
            <a:r>
              <a:rPr sz="2200" spc="-18" dirty="0">
                <a:latin typeface="Impact"/>
                <a:cs typeface="Impact"/>
              </a:rPr>
              <a:t> </a:t>
            </a:r>
            <a:r>
              <a:rPr sz="2200" dirty="0">
                <a:latin typeface="Impact"/>
                <a:cs typeface="Impact"/>
              </a:rPr>
              <a:t>Atanasoff</a:t>
            </a:r>
          </a:p>
        </p:txBody>
      </p:sp>
    </p:spTree>
    <p:extLst>
      <p:ext uri="{BB962C8B-B14F-4D97-AF65-F5344CB8AC3E}">
        <p14:creationId xmlns:p14="http://schemas.microsoft.com/office/powerpoint/2010/main" val="29806414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0" y="3200400"/>
            <a:ext cx="9144000" cy="2667000"/>
          </a:xfrm>
        </p:spPr>
        <p:txBody>
          <a:bodyPr/>
          <a:lstStyle/>
          <a:p>
            <a:pPr eaLnBrk="1" hangingPunct="1"/>
            <a:r>
              <a:rPr lang="en-US" altLang="en-US" sz="2800" b="1" smtClean="0">
                <a:latin typeface="Times New Roman" pitchFamily="18" charset="0"/>
                <a:cs typeface="Times New Roman" pitchFamily="18" charset="0"/>
              </a:rPr>
              <a:t>Created by John Mauchly and J. Presper Eckert in 1943</a:t>
            </a:r>
          </a:p>
          <a:p>
            <a:pPr eaLnBrk="1" hangingPunct="1"/>
            <a:r>
              <a:rPr lang="en-US" altLang="en-US" sz="2800" b="1" smtClean="0">
                <a:latin typeface="Times New Roman" pitchFamily="18" charset="0"/>
                <a:cs typeface="Times New Roman" pitchFamily="18" charset="0"/>
              </a:rPr>
              <a:t>ENIAC – </a:t>
            </a:r>
            <a:r>
              <a:rPr lang="en-US" altLang="en-US" sz="2800" b="1" u="sng" smtClean="0">
                <a:latin typeface="Times New Roman" pitchFamily="18" charset="0"/>
                <a:cs typeface="Times New Roman" pitchFamily="18" charset="0"/>
              </a:rPr>
              <a:t>E</a:t>
            </a:r>
            <a:r>
              <a:rPr lang="en-US" altLang="en-US" sz="2800" b="1" smtClean="0">
                <a:latin typeface="Times New Roman" pitchFamily="18" charset="0"/>
                <a:cs typeface="Times New Roman" pitchFamily="18" charset="0"/>
              </a:rPr>
              <a:t>lectronic </a:t>
            </a:r>
            <a:r>
              <a:rPr lang="en-US" altLang="en-US" sz="2800" b="1" u="sng" smtClean="0">
                <a:latin typeface="Times New Roman" pitchFamily="18" charset="0"/>
                <a:cs typeface="Times New Roman" pitchFamily="18" charset="0"/>
              </a:rPr>
              <a:t>N</a:t>
            </a:r>
            <a:r>
              <a:rPr lang="en-US" altLang="en-US" sz="2800" b="1" smtClean="0">
                <a:latin typeface="Times New Roman" pitchFamily="18" charset="0"/>
                <a:cs typeface="Times New Roman" pitchFamily="18" charset="0"/>
              </a:rPr>
              <a:t>umerical </a:t>
            </a:r>
            <a:r>
              <a:rPr lang="en-US" altLang="en-US" sz="2800" b="1" u="sng" smtClean="0">
                <a:latin typeface="Times New Roman" pitchFamily="18" charset="0"/>
                <a:cs typeface="Times New Roman" pitchFamily="18" charset="0"/>
              </a:rPr>
              <a:t>I</a:t>
            </a:r>
            <a:r>
              <a:rPr lang="en-US" altLang="en-US" sz="2800" b="1" smtClean="0">
                <a:latin typeface="Times New Roman" pitchFamily="18" charset="0"/>
                <a:cs typeface="Times New Roman" pitchFamily="18" charset="0"/>
              </a:rPr>
              <a:t>ntegration </a:t>
            </a:r>
            <a:r>
              <a:rPr lang="en-US" altLang="en-US" sz="2800" b="1" u="sng" smtClean="0">
                <a:latin typeface="Times New Roman" pitchFamily="18" charset="0"/>
                <a:cs typeface="Times New Roman" pitchFamily="18" charset="0"/>
              </a:rPr>
              <a:t>a</a:t>
            </a:r>
            <a:r>
              <a:rPr lang="en-US" altLang="en-US" sz="2800" b="1" smtClean="0">
                <a:latin typeface="Times New Roman" pitchFamily="18" charset="0"/>
                <a:cs typeface="Times New Roman" pitchFamily="18" charset="0"/>
              </a:rPr>
              <a:t>nd </a:t>
            </a:r>
            <a:r>
              <a:rPr lang="en-US" altLang="en-US" sz="2800" b="1" u="sng" smtClean="0">
                <a:latin typeface="Times New Roman" pitchFamily="18" charset="0"/>
                <a:cs typeface="Times New Roman" pitchFamily="18" charset="0"/>
              </a:rPr>
              <a:t>C</a:t>
            </a:r>
            <a:r>
              <a:rPr lang="en-US" altLang="en-US" sz="2800" b="1" smtClean="0">
                <a:latin typeface="Times New Roman" pitchFamily="18" charset="0"/>
                <a:cs typeface="Times New Roman" pitchFamily="18" charset="0"/>
              </a:rPr>
              <a:t>alculator</a:t>
            </a:r>
          </a:p>
          <a:p>
            <a:pPr eaLnBrk="1" hangingPunct="1"/>
            <a:r>
              <a:rPr lang="en-US" altLang="en-US" sz="2800" b="1" smtClean="0">
                <a:latin typeface="Times New Roman" pitchFamily="18" charset="0"/>
                <a:cs typeface="Times New Roman" pitchFamily="18" charset="0"/>
              </a:rPr>
              <a:t>Built at the Univ. of  Pennsylvania</a:t>
            </a:r>
          </a:p>
        </p:txBody>
      </p:sp>
      <p:sp>
        <p:nvSpPr>
          <p:cNvPr id="14338" name="Rectangle 2"/>
          <p:cNvSpPr>
            <a:spLocks noGrp="1" noChangeArrowheads="1"/>
          </p:cNvSpPr>
          <p:nvPr>
            <p:ph type="title"/>
          </p:nvPr>
        </p:nvSpPr>
        <p:spPr>
          <a:xfrm>
            <a:off x="609600" y="-228600"/>
            <a:ext cx="7772400" cy="1143000"/>
          </a:xfrm>
        </p:spPr>
        <p:txBody>
          <a:bodyPr/>
          <a:lstStyle/>
          <a:p>
            <a:pPr eaLnBrk="1" fontAlgn="auto" hangingPunct="1">
              <a:spcAft>
                <a:spcPts val="0"/>
              </a:spcAft>
              <a:defRPr/>
            </a:pPr>
            <a:r>
              <a:rPr lang="en-US" sz="4000" dirty="0" smtClean="0">
                <a:latin typeface="Times New Roman" pitchFamily="18" charset="0"/>
                <a:cs typeface="Times New Roman" pitchFamily="18" charset="0"/>
              </a:rPr>
              <a:t>ENIAC</a:t>
            </a:r>
          </a:p>
        </p:txBody>
      </p:sp>
      <p:pic>
        <p:nvPicPr>
          <p:cNvPr id="21508" name="Picture 4" descr="C:\Documents and Settings\staffen\Desktop\Frank Staffen BACKUP\H_Drive\Visual Basic\PowerPoint\Chapter1\enia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79375"/>
            <a:ext cx="4038600"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8515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852055" y="1343891"/>
            <a:ext cx="8229600" cy="1143000"/>
          </a:xfrm>
          <a:prstGeom prst="rect">
            <a:avLst/>
          </a:prstGeom>
        </p:spPr>
        <p:txBody>
          <a:bodyPr vert="horz" wrap="square" lIns="0" tIns="0" rIns="0" bIns="0" rtlCol="0">
            <a:spAutoFit/>
          </a:bodyPr>
          <a:lstStyle/>
          <a:p>
            <a:pPr marL="6150380"/>
            <a:r>
              <a:rPr sz="3600" spc="-4" dirty="0"/>
              <a:t>1946</a:t>
            </a:r>
            <a:endParaRPr sz="3600" dirty="0"/>
          </a:p>
          <a:p>
            <a:pPr marL="5231214">
              <a:lnSpc>
                <a:spcPts val="4299"/>
              </a:lnSpc>
            </a:pPr>
            <a:r>
              <a:rPr sz="3600" dirty="0"/>
              <a:t>The</a:t>
            </a:r>
            <a:r>
              <a:rPr sz="3600" spc="-85" dirty="0"/>
              <a:t> </a:t>
            </a:r>
            <a:r>
              <a:rPr sz="3600" dirty="0"/>
              <a:t>ENIAC</a:t>
            </a:r>
          </a:p>
        </p:txBody>
      </p:sp>
      <p:sp>
        <p:nvSpPr>
          <p:cNvPr id="8" name="object 8"/>
          <p:cNvSpPr/>
          <p:nvPr/>
        </p:nvSpPr>
        <p:spPr>
          <a:xfrm>
            <a:off x="1143000" y="1371600"/>
            <a:ext cx="4094018" cy="5486400"/>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5621482" y="2719362"/>
            <a:ext cx="3325091" cy="672353"/>
          </a:xfrm>
          <a:custGeom>
            <a:avLst/>
            <a:gdLst/>
            <a:ahLst/>
            <a:cxnLst/>
            <a:rect l="l" t="t" r="r" b="b"/>
            <a:pathLst>
              <a:path w="3657600" h="762000">
                <a:moveTo>
                  <a:pt x="0" y="0"/>
                </a:moveTo>
                <a:lnTo>
                  <a:pt x="0" y="762000"/>
                </a:lnTo>
                <a:lnTo>
                  <a:pt x="3657600" y="762000"/>
                </a:lnTo>
                <a:lnTo>
                  <a:pt x="3657600" y="0"/>
                </a:lnTo>
                <a:lnTo>
                  <a:pt x="0" y="0"/>
                </a:lnTo>
                <a:close/>
              </a:path>
            </a:pathLst>
          </a:custGeom>
          <a:solidFill>
            <a:srgbClr val="A7C1CB"/>
          </a:solidFill>
        </p:spPr>
        <p:txBody>
          <a:bodyPr wrap="square" lIns="0" tIns="0" rIns="0" bIns="0" rtlCol="0"/>
          <a:lstStyle/>
          <a:p>
            <a:endParaRPr/>
          </a:p>
        </p:txBody>
      </p:sp>
      <p:sp>
        <p:nvSpPr>
          <p:cNvPr id="11" name="object 11"/>
          <p:cNvSpPr txBox="1"/>
          <p:nvPr/>
        </p:nvSpPr>
        <p:spPr>
          <a:xfrm>
            <a:off x="5477740" y="2692757"/>
            <a:ext cx="3176155" cy="4165243"/>
          </a:xfrm>
          <a:prstGeom prst="rect">
            <a:avLst/>
          </a:prstGeom>
        </p:spPr>
        <p:txBody>
          <a:bodyPr vert="horz" wrap="square" lIns="0" tIns="0" rIns="0" bIns="0" rtlCol="0">
            <a:spAutoFit/>
          </a:bodyPr>
          <a:lstStyle/>
          <a:p>
            <a:pPr marL="358435" marR="4559" indent="223381"/>
            <a:r>
              <a:rPr sz="2200" i="1" spc="-4" dirty="0">
                <a:latin typeface="Times New Roman"/>
                <a:cs typeface="Times New Roman"/>
              </a:rPr>
              <a:t>--Electronic</a:t>
            </a:r>
            <a:r>
              <a:rPr sz="2200" i="1" spc="-76" dirty="0">
                <a:latin typeface="Times New Roman"/>
                <a:cs typeface="Times New Roman"/>
              </a:rPr>
              <a:t> </a:t>
            </a:r>
            <a:r>
              <a:rPr sz="2200" i="1" spc="-4" dirty="0">
                <a:latin typeface="Times New Roman"/>
                <a:cs typeface="Times New Roman"/>
              </a:rPr>
              <a:t>Numerical  Integrator and</a:t>
            </a:r>
            <a:r>
              <a:rPr sz="2200" i="1" spc="-85" dirty="0">
                <a:latin typeface="Times New Roman"/>
                <a:cs typeface="Times New Roman"/>
              </a:rPr>
              <a:t> </a:t>
            </a:r>
            <a:r>
              <a:rPr sz="2200" i="1" spc="-4" dirty="0">
                <a:latin typeface="Times New Roman"/>
                <a:cs typeface="Times New Roman"/>
              </a:rPr>
              <a:t>Computer</a:t>
            </a:r>
            <a:endParaRPr sz="2200" dirty="0">
              <a:latin typeface="Times New Roman"/>
              <a:cs typeface="Times New Roman"/>
            </a:endParaRPr>
          </a:p>
          <a:p>
            <a:pPr marL="11397" marR="565290">
              <a:spcBef>
                <a:spcPts val="188"/>
              </a:spcBef>
            </a:pPr>
            <a:r>
              <a:rPr sz="2500" spc="-4" dirty="0">
                <a:latin typeface="Times New Roman"/>
                <a:cs typeface="Times New Roman"/>
              </a:rPr>
              <a:t>John Presper</a:t>
            </a:r>
            <a:r>
              <a:rPr sz="2500" spc="-72" dirty="0">
                <a:latin typeface="Times New Roman"/>
                <a:cs typeface="Times New Roman"/>
              </a:rPr>
              <a:t> </a:t>
            </a:r>
            <a:r>
              <a:rPr sz="2500" spc="-4" dirty="0">
                <a:latin typeface="Times New Roman"/>
                <a:cs typeface="Times New Roman"/>
              </a:rPr>
              <a:t>Eckert  </a:t>
            </a:r>
            <a:r>
              <a:rPr sz="2500" dirty="0">
                <a:latin typeface="Times New Roman"/>
                <a:cs typeface="Times New Roman"/>
              </a:rPr>
              <a:t>(1919-1995)</a:t>
            </a:r>
          </a:p>
          <a:p>
            <a:pPr marL="11397">
              <a:spcBef>
                <a:spcPts val="4"/>
              </a:spcBef>
            </a:pPr>
            <a:r>
              <a:rPr sz="2500" spc="-4" dirty="0">
                <a:latin typeface="Times New Roman"/>
                <a:cs typeface="Times New Roman"/>
              </a:rPr>
              <a:t>and</a:t>
            </a:r>
            <a:endParaRPr sz="2500" dirty="0">
              <a:latin typeface="Times New Roman"/>
              <a:cs typeface="Times New Roman"/>
            </a:endParaRPr>
          </a:p>
          <a:p>
            <a:pPr marL="11397" marR="1302105"/>
            <a:r>
              <a:rPr sz="2500" spc="-4" dirty="0">
                <a:latin typeface="Times New Roman"/>
                <a:cs typeface="Times New Roman"/>
              </a:rPr>
              <a:t>John</a:t>
            </a:r>
            <a:r>
              <a:rPr sz="2500" spc="-81" dirty="0">
                <a:latin typeface="Times New Roman"/>
                <a:cs typeface="Times New Roman"/>
              </a:rPr>
              <a:t> </a:t>
            </a:r>
            <a:r>
              <a:rPr sz="2500" spc="-4" dirty="0">
                <a:latin typeface="Times New Roman"/>
                <a:cs typeface="Times New Roman"/>
              </a:rPr>
              <a:t>Mauchly  </a:t>
            </a:r>
            <a:r>
              <a:rPr sz="2500" dirty="0">
                <a:latin typeface="Times New Roman"/>
                <a:cs typeface="Times New Roman"/>
              </a:rPr>
              <a:t>(1907-1980)</a:t>
            </a:r>
          </a:p>
          <a:p>
            <a:pPr marL="11397" marR="1424623"/>
            <a:r>
              <a:rPr sz="2500" dirty="0">
                <a:latin typeface="Times New Roman"/>
                <a:cs typeface="Times New Roman"/>
              </a:rPr>
              <a:t>of the  </a:t>
            </a:r>
            <a:r>
              <a:rPr sz="2500" spc="-4" dirty="0">
                <a:latin typeface="Times New Roman"/>
                <a:cs typeface="Times New Roman"/>
              </a:rPr>
              <a:t>University</a:t>
            </a:r>
            <a:r>
              <a:rPr sz="2500" spc="-81" dirty="0">
                <a:latin typeface="Times New Roman"/>
                <a:cs typeface="Times New Roman"/>
              </a:rPr>
              <a:t> </a:t>
            </a:r>
            <a:r>
              <a:rPr sz="2500" spc="-4" dirty="0">
                <a:latin typeface="Times New Roman"/>
                <a:cs typeface="Times New Roman"/>
              </a:rPr>
              <a:t>of</a:t>
            </a:r>
            <a:endParaRPr sz="2500" dirty="0">
              <a:latin typeface="Times New Roman"/>
              <a:cs typeface="Times New Roman"/>
            </a:endParaRPr>
          </a:p>
          <a:p>
            <a:pPr marL="11397" marR="246745"/>
            <a:r>
              <a:rPr sz="2500" spc="-4" dirty="0">
                <a:latin typeface="Times New Roman"/>
                <a:cs typeface="Times New Roman"/>
              </a:rPr>
              <a:t>Pennsylvania Moore  School of</a:t>
            </a:r>
            <a:r>
              <a:rPr sz="2500" spc="-72" dirty="0">
                <a:latin typeface="Times New Roman"/>
                <a:cs typeface="Times New Roman"/>
              </a:rPr>
              <a:t> </a:t>
            </a:r>
            <a:r>
              <a:rPr sz="2500" spc="-4" dirty="0">
                <a:latin typeface="Times New Roman"/>
                <a:cs typeface="Times New Roman"/>
              </a:rPr>
              <a:t>Engineering</a:t>
            </a:r>
            <a:endParaRPr sz="2500" dirty="0">
              <a:latin typeface="Times New Roman"/>
              <a:cs typeface="Times New Roman"/>
            </a:endParaRPr>
          </a:p>
        </p:txBody>
      </p:sp>
    </p:spTree>
    <p:extLst>
      <p:ext uri="{BB962C8B-B14F-4D97-AF65-F5344CB8AC3E}">
        <p14:creationId xmlns:p14="http://schemas.microsoft.com/office/powerpoint/2010/main" val="787495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1164937" y="1071364"/>
            <a:ext cx="6801427" cy="1107996"/>
          </a:xfrm>
          <a:prstGeom prst="rect">
            <a:avLst/>
          </a:prstGeom>
        </p:spPr>
        <p:txBody>
          <a:bodyPr vert="horz" wrap="square" lIns="0" tIns="0" rIns="0" bIns="0" rtlCol="0">
            <a:spAutoFit/>
          </a:bodyPr>
          <a:lstStyle/>
          <a:p>
            <a:pPr marR="4559" algn="r"/>
            <a:r>
              <a:rPr sz="3600" spc="-4" dirty="0"/>
              <a:t>The</a:t>
            </a:r>
            <a:r>
              <a:rPr sz="3600" spc="-81" dirty="0"/>
              <a:t> </a:t>
            </a:r>
            <a:r>
              <a:rPr sz="3600" dirty="0"/>
              <a:t>ENIAC:</a:t>
            </a:r>
          </a:p>
          <a:p>
            <a:pPr marR="4559" algn="r"/>
            <a:r>
              <a:rPr sz="3600" dirty="0"/>
              <a:t>Electronic Numerical Integrator</a:t>
            </a:r>
            <a:r>
              <a:rPr sz="3600" spc="-102" dirty="0"/>
              <a:t> </a:t>
            </a:r>
            <a:r>
              <a:rPr sz="3600" dirty="0"/>
              <a:t>and</a:t>
            </a:r>
          </a:p>
        </p:txBody>
      </p:sp>
      <p:sp>
        <p:nvSpPr>
          <p:cNvPr id="8" name="object 8"/>
          <p:cNvSpPr txBox="1"/>
          <p:nvPr/>
        </p:nvSpPr>
        <p:spPr>
          <a:xfrm>
            <a:off x="6672811" y="2085413"/>
            <a:ext cx="1896341" cy="551433"/>
          </a:xfrm>
          <a:prstGeom prst="rect">
            <a:avLst/>
          </a:prstGeom>
        </p:spPr>
        <p:txBody>
          <a:bodyPr vert="horz" wrap="square" lIns="0" tIns="0" rIns="0" bIns="0" rtlCol="0">
            <a:spAutoFit/>
          </a:bodyPr>
          <a:lstStyle/>
          <a:p>
            <a:pPr marL="11397">
              <a:lnSpc>
                <a:spcPts val="4299"/>
              </a:lnSpc>
            </a:pPr>
            <a:r>
              <a:rPr sz="3600" dirty="0">
                <a:latin typeface="Impact"/>
                <a:cs typeface="Impact"/>
              </a:rPr>
              <a:t>Computer</a:t>
            </a:r>
          </a:p>
        </p:txBody>
      </p:sp>
      <p:sp>
        <p:nvSpPr>
          <p:cNvPr id="9" name="object 9"/>
          <p:cNvSpPr/>
          <p:nvPr/>
        </p:nvSpPr>
        <p:spPr>
          <a:xfrm>
            <a:off x="1219200" y="2487706"/>
            <a:ext cx="5334000" cy="4370294"/>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6788727" y="2622176"/>
            <a:ext cx="1731818" cy="2958353"/>
          </a:xfrm>
          <a:custGeom>
            <a:avLst/>
            <a:gdLst/>
            <a:ahLst/>
            <a:cxnLst/>
            <a:rect l="l" t="t" r="r" b="b"/>
            <a:pathLst>
              <a:path w="1905000" h="3352800">
                <a:moveTo>
                  <a:pt x="0" y="0"/>
                </a:moveTo>
                <a:lnTo>
                  <a:pt x="0" y="3352800"/>
                </a:lnTo>
                <a:lnTo>
                  <a:pt x="1905000" y="3352800"/>
                </a:lnTo>
                <a:lnTo>
                  <a:pt x="1905000" y="0"/>
                </a:lnTo>
                <a:lnTo>
                  <a:pt x="0" y="0"/>
                </a:lnTo>
                <a:close/>
              </a:path>
            </a:pathLst>
          </a:custGeom>
          <a:solidFill>
            <a:srgbClr val="A7C1CB"/>
          </a:solidFill>
        </p:spPr>
        <p:txBody>
          <a:bodyPr wrap="square" lIns="0" tIns="0" rIns="0" bIns="0" rtlCol="0"/>
          <a:lstStyle/>
          <a:p>
            <a:endParaRPr/>
          </a:p>
        </p:txBody>
      </p:sp>
      <p:sp>
        <p:nvSpPr>
          <p:cNvPr id="11" name="object 11"/>
          <p:cNvSpPr/>
          <p:nvPr/>
        </p:nvSpPr>
        <p:spPr>
          <a:xfrm>
            <a:off x="6788727" y="2622176"/>
            <a:ext cx="1731818" cy="2958353"/>
          </a:xfrm>
          <a:custGeom>
            <a:avLst/>
            <a:gdLst/>
            <a:ahLst/>
            <a:cxnLst/>
            <a:rect l="l" t="t" r="r" b="b"/>
            <a:pathLst>
              <a:path w="1905000" h="3352800">
                <a:moveTo>
                  <a:pt x="0" y="0"/>
                </a:moveTo>
                <a:lnTo>
                  <a:pt x="0" y="3352800"/>
                </a:lnTo>
                <a:lnTo>
                  <a:pt x="1905000" y="3352800"/>
                </a:lnTo>
                <a:lnTo>
                  <a:pt x="1905000" y="0"/>
                </a:lnTo>
                <a:lnTo>
                  <a:pt x="0" y="0"/>
                </a:lnTo>
                <a:close/>
              </a:path>
            </a:pathLst>
          </a:custGeom>
          <a:ln w="9525">
            <a:solidFill>
              <a:srgbClr val="EAE8E2"/>
            </a:solidFill>
          </a:ln>
        </p:spPr>
        <p:txBody>
          <a:bodyPr wrap="square" lIns="0" tIns="0" rIns="0" bIns="0" rtlCol="0"/>
          <a:lstStyle/>
          <a:p>
            <a:endParaRPr/>
          </a:p>
        </p:txBody>
      </p:sp>
      <p:sp>
        <p:nvSpPr>
          <p:cNvPr id="12" name="object 12"/>
          <p:cNvSpPr txBox="1"/>
          <p:nvPr/>
        </p:nvSpPr>
        <p:spPr>
          <a:xfrm>
            <a:off x="6739775" y="2963732"/>
            <a:ext cx="1762414" cy="2346796"/>
          </a:xfrm>
          <a:prstGeom prst="rect">
            <a:avLst/>
          </a:prstGeom>
        </p:spPr>
        <p:txBody>
          <a:bodyPr vert="horz" wrap="square" lIns="0" tIns="0" rIns="0" bIns="0" rtlCol="0">
            <a:spAutoFit/>
          </a:bodyPr>
          <a:lstStyle/>
          <a:p>
            <a:pPr algn="ctr">
              <a:lnSpc>
                <a:spcPts val="2580"/>
              </a:lnSpc>
            </a:pPr>
            <a:r>
              <a:rPr sz="2200" b="1" i="1" spc="-4" dirty="0">
                <a:latin typeface="Times New Roman"/>
                <a:cs typeface="Times New Roman"/>
              </a:rPr>
              <a:t>30</a:t>
            </a:r>
            <a:r>
              <a:rPr sz="2200" b="1" i="1" spc="-72" dirty="0">
                <a:latin typeface="Times New Roman"/>
                <a:cs typeface="Times New Roman"/>
              </a:rPr>
              <a:t> </a:t>
            </a:r>
            <a:r>
              <a:rPr sz="2200" b="1" i="1" spc="-9" dirty="0">
                <a:latin typeface="Times New Roman"/>
                <a:cs typeface="Times New Roman"/>
              </a:rPr>
              <a:t>tons,</a:t>
            </a:r>
            <a:endParaRPr sz="2200">
              <a:latin typeface="Times New Roman"/>
              <a:cs typeface="Times New Roman"/>
            </a:endParaRPr>
          </a:p>
          <a:p>
            <a:pPr marL="11397" marR="4559" algn="ctr">
              <a:lnSpc>
                <a:spcPts val="2576"/>
              </a:lnSpc>
              <a:spcBef>
                <a:spcPts val="90"/>
              </a:spcBef>
            </a:pPr>
            <a:r>
              <a:rPr sz="2200" b="1" i="1" spc="-4" dirty="0">
                <a:latin typeface="Times New Roman"/>
                <a:cs typeface="Times New Roman"/>
              </a:rPr>
              <a:t>18,000</a:t>
            </a:r>
            <a:r>
              <a:rPr sz="2200" b="1" i="1" spc="-85" dirty="0">
                <a:latin typeface="Times New Roman"/>
                <a:cs typeface="Times New Roman"/>
              </a:rPr>
              <a:t> </a:t>
            </a:r>
            <a:r>
              <a:rPr sz="2200" b="1" i="1" spc="-4" dirty="0">
                <a:latin typeface="Times New Roman"/>
                <a:cs typeface="Times New Roman"/>
              </a:rPr>
              <a:t>vacuum  </a:t>
            </a:r>
            <a:r>
              <a:rPr sz="2200" b="1" i="1" spc="-9" dirty="0">
                <a:latin typeface="Times New Roman"/>
                <a:cs typeface="Times New Roman"/>
              </a:rPr>
              <a:t>Tubes</a:t>
            </a:r>
            <a:endParaRPr sz="2200">
              <a:latin typeface="Times New Roman"/>
              <a:cs typeface="Times New Roman"/>
            </a:endParaRPr>
          </a:p>
          <a:p>
            <a:pPr marL="46727" marR="38750" algn="ctr">
              <a:lnSpc>
                <a:spcPts val="2576"/>
              </a:lnSpc>
              <a:spcBef>
                <a:spcPts val="9"/>
              </a:spcBef>
            </a:pPr>
            <a:r>
              <a:rPr sz="2200" spc="-4" dirty="0">
                <a:latin typeface="Times New Roman"/>
                <a:cs typeface="Times New Roman"/>
              </a:rPr>
              <a:t>(little</a:t>
            </a:r>
            <a:r>
              <a:rPr sz="2200" spc="-85" dirty="0">
                <a:latin typeface="Times New Roman"/>
                <a:cs typeface="Times New Roman"/>
              </a:rPr>
              <a:t> </a:t>
            </a:r>
            <a:r>
              <a:rPr sz="2200" spc="-4" dirty="0">
                <a:latin typeface="Times New Roman"/>
                <a:cs typeface="Times New Roman"/>
              </a:rPr>
              <a:t>powerful  </a:t>
            </a:r>
            <a:r>
              <a:rPr sz="2200" dirty="0">
                <a:latin typeface="Times New Roman"/>
                <a:cs typeface="Times New Roman"/>
              </a:rPr>
              <a:t>than the  </a:t>
            </a:r>
            <a:r>
              <a:rPr sz="2200" spc="-4" dirty="0">
                <a:latin typeface="Times New Roman"/>
                <a:cs typeface="Times New Roman"/>
              </a:rPr>
              <a:t>modern  Calculator)</a:t>
            </a:r>
            <a:endParaRPr sz="2200">
              <a:latin typeface="Times New Roman"/>
              <a:cs typeface="Times New Roman"/>
            </a:endParaRPr>
          </a:p>
        </p:txBody>
      </p:sp>
    </p:spTree>
    <p:extLst>
      <p:ext uri="{BB962C8B-B14F-4D97-AF65-F5344CB8AC3E}">
        <p14:creationId xmlns:p14="http://schemas.microsoft.com/office/powerpoint/2010/main" val="3822020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0" y="1329154"/>
            <a:ext cx="8153400" cy="1354217"/>
          </a:xfrm>
          <a:prstGeom prst="rect">
            <a:avLst/>
          </a:prstGeom>
        </p:spPr>
        <p:txBody>
          <a:bodyPr vert="horz" wrap="square" lIns="0" tIns="0" rIns="0" bIns="0" rtlCol="0">
            <a:spAutoFit/>
          </a:bodyPr>
          <a:lstStyle/>
          <a:p>
            <a:pPr marL="2214433" marR="4559" indent="59264" algn="l"/>
            <a:r>
              <a:rPr spc="-4" dirty="0"/>
              <a:t>Mechanical</a:t>
            </a:r>
            <a:r>
              <a:rPr spc="-31" dirty="0"/>
              <a:t> </a:t>
            </a:r>
            <a:r>
              <a:rPr spc="-4" dirty="0"/>
              <a:t>computers:  The Abacus (c. 3000</a:t>
            </a:r>
            <a:r>
              <a:rPr spc="-31" dirty="0"/>
              <a:t> </a:t>
            </a:r>
            <a:r>
              <a:rPr spc="-4" dirty="0"/>
              <a:t>BC)</a:t>
            </a:r>
          </a:p>
        </p:txBody>
      </p:sp>
      <p:sp>
        <p:nvSpPr>
          <p:cNvPr id="8" name="object 8"/>
          <p:cNvSpPr/>
          <p:nvPr/>
        </p:nvSpPr>
        <p:spPr>
          <a:xfrm>
            <a:off x="1447800" y="2895600"/>
            <a:ext cx="6788727" cy="3426311"/>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166273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1066800" y="5715000"/>
            <a:ext cx="8077200" cy="1066800"/>
          </a:xfrm>
        </p:spPr>
        <p:txBody>
          <a:bodyPr>
            <a:normAutofit fontScale="92500" lnSpcReduction="20000"/>
          </a:bodyPr>
          <a:lstStyle/>
          <a:p>
            <a:pPr eaLnBrk="1" hangingPunct="1">
              <a:buFont typeface="Wingdings" pitchFamily="2" charset="2"/>
              <a:buChar char="Ø"/>
            </a:pPr>
            <a:r>
              <a:rPr lang="en-US" altLang="en-US" sz="2800" b="1" dirty="0" smtClean="0">
                <a:latin typeface="Times New Roman" pitchFamily="18" charset="0"/>
                <a:cs typeface="Times New Roman" pitchFamily="18" charset="0"/>
              </a:rPr>
              <a:t>Created the CPU which stored programs so you won’t have to flip switches or pull wires to change instructions</a:t>
            </a:r>
          </a:p>
        </p:txBody>
      </p:sp>
      <p:sp>
        <p:nvSpPr>
          <p:cNvPr id="7170" name="Rectangle 2"/>
          <p:cNvSpPr>
            <a:spLocks noGrp="1" noChangeArrowheads="1"/>
          </p:cNvSpPr>
          <p:nvPr>
            <p:ph type="title"/>
          </p:nvPr>
        </p:nvSpPr>
        <p:spPr>
          <a:xfrm>
            <a:off x="706582" y="1219200"/>
            <a:ext cx="8458200" cy="1143000"/>
          </a:xfrm>
        </p:spPr>
        <p:txBody>
          <a:bodyPr/>
          <a:lstStyle/>
          <a:p>
            <a:pPr eaLnBrk="1" fontAlgn="auto" hangingPunct="1">
              <a:spcAft>
                <a:spcPts val="0"/>
              </a:spcAft>
              <a:defRPr/>
            </a:pPr>
            <a:r>
              <a:rPr lang="en-US" sz="4400" dirty="0" smtClean="0">
                <a:latin typeface="Times New Roman" pitchFamily="18" charset="0"/>
                <a:cs typeface="Times New Roman" pitchFamily="18" charset="0"/>
              </a:rPr>
              <a:t>John von Neumann</a:t>
            </a:r>
          </a:p>
        </p:txBody>
      </p:sp>
      <p:pic>
        <p:nvPicPr>
          <p:cNvPr id="13316" name="Picture 4" descr="C:\Documents and Settings\staffen\Desktop\Frank Staffen BACKUP\H_Drive\Visual Basic\PowerPoint\Chapter1\Von_Neuman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340" y="2178627"/>
            <a:ext cx="2522538" cy="328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33023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22712" y="2251038"/>
            <a:ext cx="3025832" cy="51636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5" name="object 5"/>
          <p:cNvSpPr/>
          <p:nvPr/>
        </p:nvSpPr>
        <p:spPr>
          <a:xfrm>
            <a:off x="429491" y="605118"/>
            <a:ext cx="4087090" cy="6723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442364" y="591670"/>
            <a:ext cx="2286000" cy="80682"/>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8" name="object 8"/>
          <p:cNvSpPr txBox="1">
            <a:spLocks noGrp="1"/>
          </p:cNvSpPr>
          <p:nvPr>
            <p:ph type="title"/>
          </p:nvPr>
        </p:nvSpPr>
        <p:spPr>
          <a:xfrm>
            <a:off x="893618" y="838200"/>
            <a:ext cx="8229600" cy="1244259"/>
          </a:xfrm>
          <a:prstGeom prst="rect">
            <a:avLst/>
          </a:prstGeom>
        </p:spPr>
        <p:txBody>
          <a:bodyPr vert="horz" wrap="square" lIns="0" tIns="561666" rIns="0" bIns="0" rtlCol="0">
            <a:spAutoFit/>
          </a:bodyPr>
          <a:lstStyle/>
          <a:p>
            <a:pPr marL="891814"/>
            <a:r>
              <a:rPr spc="-9" dirty="0"/>
              <a:t>Vonn </a:t>
            </a:r>
            <a:r>
              <a:rPr spc="-4" dirty="0"/>
              <a:t>Neuman</a:t>
            </a:r>
            <a:r>
              <a:rPr spc="-18" dirty="0"/>
              <a:t> </a:t>
            </a:r>
            <a:r>
              <a:rPr spc="-9" dirty="0"/>
              <a:t>Architecture</a:t>
            </a:r>
          </a:p>
        </p:txBody>
      </p:sp>
      <p:sp>
        <p:nvSpPr>
          <p:cNvPr id="9" name="object 9"/>
          <p:cNvSpPr txBox="1"/>
          <p:nvPr/>
        </p:nvSpPr>
        <p:spPr>
          <a:xfrm>
            <a:off x="4648200" y="2218214"/>
            <a:ext cx="4343400" cy="1836400"/>
          </a:xfrm>
          <a:prstGeom prst="rect">
            <a:avLst/>
          </a:prstGeom>
        </p:spPr>
        <p:txBody>
          <a:bodyPr vert="horz" wrap="square" lIns="0" tIns="0" rIns="0" bIns="0" rtlCol="0">
            <a:spAutoFit/>
          </a:bodyPr>
          <a:lstStyle/>
          <a:p>
            <a:pPr marL="319115" marR="421118" indent="-307718"/>
            <a:r>
              <a:rPr sz="2900" spc="112" dirty="0" smtClean="0">
                <a:latin typeface="Arial Narrow"/>
                <a:cs typeface="Arial Narrow"/>
              </a:rPr>
              <a:t>Stored</a:t>
            </a:r>
            <a:r>
              <a:rPr sz="2900" spc="-49" dirty="0" smtClean="0">
                <a:latin typeface="Arial Narrow"/>
                <a:cs typeface="Arial Narrow"/>
              </a:rPr>
              <a:t> </a:t>
            </a:r>
            <a:r>
              <a:rPr sz="2900" spc="-4" dirty="0">
                <a:latin typeface="Arial Narrow"/>
                <a:cs typeface="Arial Narrow"/>
              </a:rPr>
              <a:t>Program </a:t>
            </a:r>
            <a:endParaRPr lang="en-US" sz="2900" spc="-4" dirty="0" smtClean="0">
              <a:latin typeface="Arial Narrow"/>
              <a:cs typeface="Arial Narrow"/>
            </a:endParaRPr>
          </a:p>
          <a:p>
            <a:pPr marL="319115" marR="421118" indent="-307718"/>
            <a:r>
              <a:rPr sz="2900" spc="-4" dirty="0" smtClean="0">
                <a:latin typeface="Arial Narrow"/>
                <a:cs typeface="Arial Narrow"/>
              </a:rPr>
              <a:t>Computer</a:t>
            </a:r>
            <a:r>
              <a:rPr lang="en-US" sz="2900" spc="-4" dirty="0">
                <a:latin typeface="Arial Narrow"/>
                <a:cs typeface="Arial Narrow"/>
              </a:rPr>
              <a:t> </a:t>
            </a:r>
            <a:r>
              <a:rPr sz="2900" spc="-4" dirty="0" smtClean="0">
                <a:latin typeface="Arial Narrow"/>
                <a:cs typeface="Arial Narrow"/>
              </a:rPr>
              <a:t>Programmable</a:t>
            </a:r>
            <a:endParaRPr lang="en-US" sz="2900" spc="-4" dirty="0" smtClean="0">
              <a:latin typeface="Arial Narrow"/>
              <a:cs typeface="Arial Narrow"/>
            </a:endParaRPr>
          </a:p>
          <a:p>
            <a:pPr marL="319115" marR="421118" indent="-307718"/>
            <a:r>
              <a:rPr lang="en-US" sz="2900" spc="-4" dirty="0" smtClean="0">
                <a:latin typeface="Arial Narrow"/>
                <a:cs typeface="Arial Narrow"/>
              </a:rPr>
              <a:t> </a:t>
            </a:r>
            <a:r>
              <a:rPr sz="2900" spc="63" dirty="0" smtClean="0">
                <a:latin typeface="Arial Narrow"/>
                <a:cs typeface="Arial Narrow"/>
              </a:rPr>
              <a:t>Instruction </a:t>
            </a:r>
            <a:r>
              <a:rPr sz="2900" spc="-4" dirty="0" smtClean="0">
                <a:latin typeface="Arial Narrow"/>
                <a:cs typeface="Arial Narrow"/>
              </a:rPr>
              <a:t>Se</a:t>
            </a:r>
            <a:r>
              <a:rPr lang="en-US" sz="2900" spc="-4" dirty="0" smtClean="0">
                <a:latin typeface="Arial Narrow"/>
                <a:cs typeface="Arial Narrow"/>
              </a:rPr>
              <a:t>t  </a:t>
            </a:r>
            <a:r>
              <a:rPr sz="2900" spc="-4" dirty="0" smtClean="0">
                <a:latin typeface="Arial Narrow"/>
                <a:cs typeface="Arial Narrow"/>
              </a:rPr>
              <a:t>Architecture</a:t>
            </a:r>
            <a:endParaRPr sz="2900" dirty="0">
              <a:latin typeface="Arial Narrow"/>
              <a:cs typeface="Arial Narrow"/>
            </a:endParaRPr>
          </a:p>
          <a:p>
            <a:pPr marL="11397">
              <a:spcBef>
                <a:spcPts val="426"/>
              </a:spcBef>
            </a:pPr>
            <a:r>
              <a:rPr sz="2900" spc="112" dirty="0" smtClean="0">
                <a:latin typeface="Arial Narrow"/>
                <a:cs typeface="Arial Narrow"/>
              </a:rPr>
              <a:t>Memory</a:t>
            </a:r>
            <a:r>
              <a:rPr sz="2900" spc="-49" dirty="0" smtClean="0">
                <a:latin typeface="Arial Narrow"/>
                <a:cs typeface="Arial Narrow"/>
              </a:rPr>
              <a:t> </a:t>
            </a:r>
            <a:r>
              <a:rPr sz="2900" spc="-4" dirty="0">
                <a:latin typeface="Arial Narrow"/>
                <a:cs typeface="Arial Narrow"/>
              </a:rPr>
              <a:t>bandwidth</a:t>
            </a:r>
            <a:endParaRPr sz="2900" dirty="0">
              <a:latin typeface="Arial Narrow"/>
              <a:cs typeface="Arial Narrow"/>
            </a:endParaRPr>
          </a:p>
        </p:txBody>
      </p:sp>
      <p:sp>
        <p:nvSpPr>
          <p:cNvPr id="10" name="object 10"/>
          <p:cNvSpPr/>
          <p:nvPr/>
        </p:nvSpPr>
        <p:spPr>
          <a:xfrm>
            <a:off x="3607724" y="2763371"/>
            <a:ext cx="8659" cy="0"/>
          </a:xfrm>
          <a:custGeom>
            <a:avLst/>
            <a:gdLst/>
            <a:ahLst/>
            <a:cxnLst/>
            <a:rect l="l" t="t" r="r" b="b"/>
            <a:pathLst>
              <a:path w="9525">
                <a:moveTo>
                  <a:pt x="0" y="0"/>
                </a:moveTo>
                <a:lnTo>
                  <a:pt x="9144" y="0"/>
                </a:lnTo>
              </a:path>
            </a:pathLst>
          </a:custGeom>
          <a:ln w="9144">
            <a:solidFill>
              <a:srgbClr val="767676"/>
            </a:solidFill>
          </a:ln>
        </p:spPr>
        <p:txBody>
          <a:bodyPr wrap="square" lIns="0" tIns="0" rIns="0" bIns="0" rtlCol="0"/>
          <a:lstStyle/>
          <a:p>
            <a:endParaRPr/>
          </a:p>
        </p:txBody>
      </p:sp>
      <p:sp>
        <p:nvSpPr>
          <p:cNvPr id="11" name="object 11"/>
          <p:cNvSpPr/>
          <p:nvPr/>
        </p:nvSpPr>
        <p:spPr>
          <a:xfrm>
            <a:off x="1961803" y="2771439"/>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12" name="object 12"/>
          <p:cNvSpPr/>
          <p:nvPr/>
        </p:nvSpPr>
        <p:spPr>
          <a:xfrm>
            <a:off x="3607724" y="2771439"/>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3" name="object 13"/>
          <p:cNvSpPr/>
          <p:nvPr/>
        </p:nvSpPr>
        <p:spPr>
          <a:xfrm>
            <a:off x="1961803" y="2779506"/>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14" name="object 14"/>
          <p:cNvSpPr/>
          <p:nvPr/>
        </p:nvSpPr>
        <p:spPr>
          <a:xfrm>
            <a:off x="3607724" y="2779506"/>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5" name="object 15"/>
          <p:cNvSpPr/>
          <p:nvPr/>
        </p:nvSpPr>
        <p:spPr>
          <a:xfrm>
            <a:off x="1961803" y="2787574"/>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16" name="object 16"/>
          <p:cNvSpPr/>
          <p:nvPr/>
        </p:nvSpPr>
        <p:spPr>
          <a:xfrm>
            <a:off x="3607724" y="2787574"/>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7" name="object 17"/>
          <p:cNvSpPr/>
          <p:nvPr/>
        </p:nvSpPr>
        <p:spPr>
          <a:xfrm>
            <a:off x="1961803" y="2795643"/>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18" name="object 18"/>
          <p:cNvSpPr/>
          <p:nvPr/>
        </p:nvSpPr>
        <p:spPr>
          <a:xfrm>
            <a:off x="3607724" y="2795643"/>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9" name="object 19"/>
          <p:cNvSpPr/>
          <p:nvPr/>
        </p:nvSpPr>
        <p:spPr>
          <a:xfrm>
            <a:off x="1961803" y="2803711"/>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20" name="object 20"/>
          <p:cNvSpPr/>
          <p:nvPr/>
        </p:nvSpPr>
        <p:spPr>
          <a:xfrm>
            <a:off x="3607724" y="280371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21" name="object 21"/>
          <p:cNvSpPr/>
          <p:nvPr/>
        </p:nvSpPr>
        <p:spPr>
          <a:xfrm>
            <a:off x="1961803" y="2811779"/>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22" name="object 22"/>
          <p:cNvSpPr/>
          <p:nvPr/>
        </p:nvSpPr>
        <p:spPr>
          <a:xfrm>
            <a:off x="3607724" y="2811779"/>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23" name="object 23"/>
          <p:cNvSpPr/>
          <p:nvPr/>
        </p:nvSpPr>
        <p:spPr>
          <a:xfrm>
            <a:off x="1155469" y="2767405"/>
            <a:ext cx="66502" cy="56478"/>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1961803" y="2819847"/>
            <a:ext cx="8659" cy="0"/>
          </a:xfrm>
          <a:custGeom>
            <a:avLst/>
            <a:gdLst/>
            <a:ahLst/>
            <a:cxnLst/>
            <a:rect l="l" t="t" r="r" b="b"/>
            <a:pathLst>
              <a:path w="9525">
                <a:moveTo>
                  <a:pt x="0" y="0"/>
                </a:moveTo>
                <a:lnTo>
                  <a:pt x="9144" y="0"/>
                </a:lnTo>
              </a:path>
            </a:pathLst>
          </a:custGeom>
          <a:ln w="9144">
            <a:solidFill>
              <a:srgbClr val="2C2C2C"/>
            </a:solidFill>
          </a:ln>
        </p:spPr>
        <p:txBody>
          <a:bodyPr wrap="square" lIns="0" tIns="0" rIns="0" bIns="0" rtlCol="0"/>
          <a:lstStyle/>
          <a:p>
            <a:endParaRPr/>
          </a:p>
        </p:txBody>
      </p:sp>
      <p:sp>
        <p:nvSpPr>
          <p:cNvPr id="25" name="object 25"/>
          <p:cNvSpPr/>
          <p:nvPr/>
        </p:nvSpPr>
        <p:spPr>
          <a:xfrm>
            <a:off x="2801388" y="2767405"/>
            <a:ext cx="66502" cy="56478"/>
          </a:xfrm>
          <a:prstGeom prst="rect">
            <a:avLst/>
          </a:prstGeom>
          <a:blipFill>
            <a:blip r:embed="rId6" cstate="print"/>
            <a:stretch>
              <a:fillRect/>
            </a:stretch>
          </a:blipFill>
        </p:spPr>
        <p:txBody>
          <a:bodyPr wrap="square" lIns="0" tIns="0" rIns="0" bIns="0" rtlCol="0"/>
          <a:lstStyle/>
          <a:p>
            <a:endParaRPr/>
          </a:p>
        </p:txBody>
      </p:sp>
      <p:sp>
        <p:nvSpPr>
          <p:cNvPr id="26" name="object 26"/>
          <p:cNvSpPr/>
          <p:nvPr/>
        </p:nvSpPr>
        <p:spPr>
          <a:xfrm>
            <a:off x="3607724" y="2819847"/>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27" name="object 27"/>
          <p:cNvSpPr/>
          <p:nvPr/>
        </p:nvSpPr>
        <p:spPr>
          <a:xfrm>
            <a:off x="1188720" y="2827916"/>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28" name="object 28"/>
          <p:cNvSpPr/>
          <p:nvPr/>
        </p:nvSpPr>
        <p:spPr>
          <a:xfrm>
            <a:off x="1961803" y="2827916"/>
            <a:ext cx="8659" cy="0"/>
          </a:xfrm>
          <a:custGeom>
            <a:avLst/>
            <a:gdLst/>
            <a:ahLst/>
            <a:cxnLst/>
            <a:rect l="l" t="t" r="r" b="b"/>
            <a:pathLst>
              <a:path w="9525">
                <a:moveTo>
                  <a:pt x="0" y="0"/>
                </a:moveTo>
                <a:lnTo>
                  <a:pt x="9144" y="0"/>
                </a:lnTo>
              </a:path>
            </a:pathLst>
          </a:custGeom>
          <a:ln w="9144">
            <a:solidFill>
              <a:srgbClr val="2A2A2A"/>
            </a:solidFill>
          </a:ln>
        </p:spPr>
        <p:txBody>
          <a:bodyPr wrap="square" lIns="0" tIns="0" rIns="0" bIns="0" rtlCol="0"/>
          <a:lstStyle/>
          <a:p>
            <a:endParaRPr/>
          </a:p>
        </p:txBody>
      </p:sp>
      <p:sp>
        <p:nvSpPr>
          <p:cNvPr id="29" name="object 29"/>
          <p:cNvSpPr/>
          <p:nvPr/>
        </p:nvSpPr>
        <p:spPr>
          <a:xfrm>
            <a:off x="2834641" y="2827916"/>
            <a:ext cx="8659" cy="0"/>
          </a:xfrm>
          <a:custGeom>
            <a:avLst/>
            <a:gdLst/>
            <a:ahLst/>
            <a:cxnLst/>
            <a:rect l="l" t="t" r="r" b="b"/>
            <a:pathLst>
              <a:path w="9525">
                <a:moveTo>
                  <a:pt x="0" y="0"/>
                </a:moveTo>
                <a:lnTo>
                  <a:pt x="9144" y="0"/>
                </a:lnTo>
              </a:path>
            </a:pathLst>
          </a:custGeom>
          <a:ln w="9144">
            <a:solidFill>
              <a:srgbClr val="181818"/>
            </a:solidFill>
          </a:ln>
        </p:spPr>
        <p:txBody>
          <a:bodyPr wrap="square" lIns="0" tIns="0" rIns="0" bIns="0" rtlCol="0"/>
          <a:lstStyle/>
          <a:p>
            <a:endParaRPr/>
          </a:p>
        </p:txBody>
      </p:sp>
      <p:sp>
        <p:nvSpPr>
          <p:cNvPr id="30" name="object 30"/>
          <p:cNvSpPr/>
          <p:nvPr/>
        </p:nvSpPr>
        <p:spPr>
          <a:xfrm>
            <a:off x="3607724" y="2827916"/>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31" name="object 31"/>
          <p:cNvSpPr/>
          <p:nvPr/>
        </p:nvSpPr>
        <p:spPr>
          <a:xfrm>
            <a:off x="1188720" y="2835985"/>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32" name="object 32"/>
          <p:cNvSpPr/>
          <p:nvPr/>
        </p:nvSpPr>
        <p:spPr>
          <a:xfrm>
            <a:off x="1961803" y="2835985"/>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33" name="object 33"/>
          <p:cNvSpPr/>
          <p:nvPr/>
        </p:nvSpPr>
        <p:spPr>
          <a:xfrm>
            <a:off x="2834641" y="2835985"/>
            <a:ext cx="8659" cy="0"/>
          </a:xfrm>
          <a:custGeom>
            <a:avLst/>
            <a:gdLst/>
            <a:ahLst/>
            <a:cxnLst/>
            <a:rect l="l" t="t" r="r" b="b"/>
            <a:pathLst>
              <a:path w="9525">
                <a:moveTo>
                  <a:pt x="0" y="0"/>
                </a:moveTo>
                <a:lnTo>
                  <a:pt x="9144" y="0"/>
                </a:lnTo>
              </a:path>
            </a:pathLst>
          </a:custGeom>
          <a:ln w="9144">
            <a:solidFill>
              <a:srgbClr val="181818"/>
            </a:solidFill>
          </a:ln>
        </p:spPr>
        <p:txBody>
          <a:bodyPr wrap="square" lIns="0" tIns="0" rIns="0" bIns="0" rtlCol="0"/>
          <a:lstStyle/>
          <a:p>
            <a:endParaRPr/>
          </a:p>
        </p:txBody>
      </p:sp>
      <p:sp>
        <p:nvSpPr>
          <p:cNvPr id="34" name="object 34"/>
          <p:cNvSpPr/>
          <p:nvPr/>
        </p:nvSpPr>
        <p:spPr>
          <a:xfrm>
            <a:off x="3607724" y="2835985"/>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35" name="object 35"/>
          <p:cNvSpPr/>
          <p:nvPr/>
        </p:nvSpPr>
        <p:spPr>
          <a:xfrm>
            <a:off x="1188720" y="2844053"/>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36" name="object 36"/>
          <p:cNvSpPr/>
          <p:nvPr/>
        </p:nvSpPr>
        <p:spPr>
          <a:xfrm>
            <a:off x="1961803" y="2844053"/>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37" name="object 37"/>
          <p:cNvSpPr/>
          <p:nvPr/>
        </p:nvSpPr>
        <p:spPr>
          <a:xfrm>
            <a:off x="2834641" y="2844053"/>
            <a:ext cx="8659" cy="0"/>
          </a:xfrm>
          <a:custGeom>
            <a:avLst/>
            <a:gdLst/>
            <a:ahLst/>
            <a:cxnLst/>
            <a:rect l="l" t="t" r="r" b="b"/>
            <a:pathLst>
              <a:path w="9525">
                <a:moveTo>
                  <a:pt x="0" y="0"/>
                </a:moveTo>
                <a:lnTo>
                  <a:pt x="9144" y="0"/>
                </a:lnTo>
              </a:path>
            </a:pathLst>
          </a:custGeom>
          <a:ln w="9144">
            <a:solidFill>
              <a:srgbClr val="181818"/>
            </a:solidFill>
          </a:ln>
        </p:spPr>
        <p:txBody>
          <a:bodyPr wrap="square" lIns="0" tIns="0" rIns="0" bIns="0" rtlCol="0"/>
          <a:lstStyle/>
          <a:p>
            <a:endParaRPr/>
          </a:p>
        </p:txBody>
      </p:sp>
      <p:sp>
        <p:nvSpPr>
          <p:cNvPr id="38" name="object 38"/>
          <p:cNvSpPr/>
          <p:nvPr/>
        </p:nvSpPr>
        <p:spPr>
          <a:xfrm>
            <a:off x="3607724" y="2844053"/>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39" name="object 39"/>
          <p:cNvSpPr/>
          <p:nvPr/>
        </p:nvSpPr>
        <p:spPr>
          <a:xfrm>
            <a:off x="1188720" y="2852121"/>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40" name="object 40"/>
          <p:cNvSpPr/>
          <p:nvPr/>
        </p:nvSpPr>
        <p:spPr>
          <a:xfrm>
            <a:off x="1961803" y="2852121"/>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41" name="object 41"/>
          <p:cNvSpPr/>
          <p:nvPr/>
        </p:nvSpPr>
        <p:spPr>
          <a:xfrm>
            <a:off x="2834641" y="2852121"/>
            <a:ext cx="8659" cy="0"/>
          </a:xfrm>
          <a:custGeom>
            <a:avLst/>
            <a:gdLst/>
            <a:ahLst/>
            <a:cxnLst/>
            <a:rect l="l" t="t" r="r" b="b"/>
            <a:pathLst>
              <a:path w="9525">
                <a:moveTo>
                  <a:pt x="0" y="0"/>
                </a:moveTo>
                <a:lnTo>
                  <a:pt x="9144" y="0"/>
                </a:lnTo>
              </a:path>
            </a:pathLst>
          </a:custGeom>
          <a:ln w="9144">
            <a:solidFill>
              <a:srgbClr val="181818"/>
            </a:solidFill>
          </a:ln>
        </p:spPr>
        <p:txBody>
          <a:bodyPr wrap="square" lIns="0" tIns="0" rIns="0" bIns="0" rtlCol="0"/>
          <a:lstStyle/>
          <a:p>
            <a:endParaRPr/>
          </a:p>
        </p:txBody>
      </p:sp>
      <p:sp>
        <p:nvSpPr>
          <p:cNvPr id="42" name="object 42"/>
          <p:cNvSpPr/>
          <p:nvPr/>
        </p:nvSpPr>
        <p:spPr>
          <a:xfrm>
            <a:off x="3607724" y="285212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43" name="object 43"/>
          <p:cNvSpPr/>
          <p:nvPr/>
        </p:nvSpPr>
        <p:spPr>
          <a:xfrm>
            <a:off x="1188720" y="2860189"/>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44" name="object 44"/>
          <p:cNvSpPr/>
          <p:nvPr/>
        </p:nvSpPr>
        <p:spPr>
          <a:xfrm>
            <a:off x="1961803" y="2860189"/>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45" name="object 45"/>
          <p:cNvSpPr/>
          <p:nvPr/>
        </p:nvSpPr>
        <p:spPr>
          <a:xfrm>
            <a:off x="2834641" y="2860189"/>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46" name="object 46"/>
          <p:cNvSpPr/>
          <p:nvPr/>
        </p:nvSpPr>
        <p:spPr>
          <a:xfrm>
            <a:off x="3607724" y="2860189"/>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47" name="object 47"/>
          <p:cNvSpPr/>
          <p:nvPr/>
        </p:nvSpPr>
        <p:spPr>
          <a:xfrm>
            <a:off x="1188720" y="2868258"/>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48" name="object 48"/>
          <p:cNvSpPr/>
          <p:nvPr/>
        </p:nvSpPr>
        <p:spPr>
          <a:xfrm>
            <a:off x="1961803" y="2868258"/>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49" name="object 49"/>
          <p:cNvSpPr/>
          <p:nvPr/>
        </p:nvSpPr>
        <p:spPr>
          <a:xfrm>
            <a:off x="2834641" y="2868258"/>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50" name="object 50"/>
          <p:cNvSpPr/>
          <p:nvPr/>
        </p:nvSpPr>
        <p:spPr>
          <a:xfrm>
            <a:off x="3607724" y="2868258"/>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51" name="object 51"/>
          <p:cNvSpPr/>
          <p:nvPr/>
        </p:nvSpPr>
        <p:spPr>
          <a:xfrm>
            <a:off x="1188720" y="2876325"/>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52" name="object 52"/>
          <p:cNvSpPr/>
          <p:nvPr/>
        </p:nvSpPr>
        <p:spPr>
          <a:xfrm>
            <a:off x="1961803" y="2876325"/>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53" name="object 53"/>
          <p:cNvSpPr/>
          <p:nvPr/>
        </p:nvSpPr>
        <p:spPr>
          <a:xfrm>
            <a:off x="2834641" y="2876325"/>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54" name="object 54"/>
          <p:cNvSpPr/>
          <p:nvPr/>
        </p:nvSpPr>
        <p:spPr>
          <a:xfrm>
            <a:off x="3607724" y="2876325"/>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55" name="object 55"/>
          <p:cNvSpPr/>
          <p:nvPr/>
        </p:nvSpPr>
        <p:spPr>
          <a:xfrm>
            <a:off x="1188720" y="2884393"/>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56" name="object 56"/>
          <p:cNvSpPr/>
          <p:nvPr/>
        </p:nvSpPr>
        <p:spPr>
          <a:xfrm>
            <a:off x="1961803" y="2884393"/>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57" name="object 57"/>
          <p:cNvSpPr/>
          <p:nvPr/>
        </p:nvSpPr>
        <p:spPr>
          <a:xfrm>
            <a:off x="2834641" y="2884393"/>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58" name="object 58"/>
          <p:cNvSpPr/>
          <p:nvPr/>
        </p:nvSpPr>
        <p:spPr>
          <a:xfrm>
            <a:off x="3607724" y="2884393"/>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59" name="object 59"/>
          <p:cNvSpPr/>
          <p:nvPr/>
        </p:nvSpPr>
        <p:spPr>
          <a:xfrm>
            <a:off x="1188720" y="2892461"/>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60" name="object 60"/>
          <p:cNvSpPr/>
          <p:nvPr/>
        </p:nvSpPr>
        <p:spPr>
          <a:xfrm>
            <a:off x="1961803" y="2892461"/>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61" name="object 61"/>
          <p:cNvSpPr/>
          <p:nvPr/>
        </p:nvSpPr>
        <p:spPr>
          <a:xfrm>
            <a:off x="2834641" y="2892461"/>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62" name="object 62"/>
          <p:cNvSpPr/>
          <p:nvPr/>
        </p:nvSpPr>
        <p:spPr>
          <a:xfrm>
            <a:off x="3607724" y="289246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63" name="object 63"/>
          <p:cNvSpPr/>
          <p:nvPr/>
        </p:nvSpPr>
        <p:spPr>
          <a:xfrm>
            <a:off x="1188720" y="2900530"/>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64" name="object 64"/>
          <p:cNvSpPr/>
          <p:nvPr/>
        </p:nvSpPr>
        <p:spPr>
          <a:xfrm>
            <a:off x="1961803" y="2900530"/>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65" name="object 65"/>
          <p:cNvSpPr/>
          <p:nvPr/>
        </p:nvSpPr>
        <p:spPr>
          <a:xfrm>
            <a:off x="2834641" y="2900530"/>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66" name="object 66"/>
          <p:cNvSpPr/>
          <p:nvPr/>
        </p:nvSpPr>
        <p:spPr>
          <a:xfrm>
            <a:off x="3607724" y="2900530"/>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67" name="object 67"/>
          <p:cNvSpPr/>
          <p:nvPr/>
        </p:nvSpPr>
        <p:spPr>
          <a:xfrm>
            <a:off x="1188720" y="2908598"/>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68" name="object 68"/>
          <p:cNvSpPr/>
          <p:nvPr/>
        </p:nvSpPr>
        <p:spPr>
          <a:xfrm>
            <a:off x="1961803" y="2908598"/>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69" name="object 69"/>
          <p:cNvSpPr/>
          <p:nvPr/>
        </p:nvSpPr>
        <p:spPr>
          <a:xfrm>
            <a:off x="2834641" y="2908598"/>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70" name="object 70"/>
          <p:cNvSpPr/>
          <p:nvPr/>
        </p:nvSpPr>
        <p:spPr>
          <a:xfrm>
            <a:off x="3607724" y="2908598"/>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71" name="object 71"/>
          <p:cNvSpPr/>
          <p:nvPr/>
        </p:nvSpPr>
        <p:spPr>
          <a:xfrm>
            <a:off x="1188720" y="2916666"/>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72" name="object 72"/>
          <p:cNvSpPr/>
          <p:nvPr/>
        </p:nvSpPr>
        <p:spPr>
          <a:xfrm>
            <a:off x="1961803" y="2916666"/>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73" name="object 73"/>
          <p:cNvSpPr/>
          <p:nvPr/>
        </p:nvSpPr>
        <p:spPr>
          <a:xfrm>
            <a:off x="2834641" y="2916666"/>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74" name="object 74"/>
          <p:cNvSpPr/>
          <p:nvPr/>
        </p:nvSpPr>
        <p:spPr>
          <a:xfrm>
            <a:off x="3607724" y="2916666"/>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75" name="object 75"/>
          <p:cNvSpPr/>
          <p:nvPr/>
        </p:nvSpPr>
        <p:spPr>
          <a:xfrm>
            <a:off x="1188720" y="2924735"/>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76" name="object 76"/>
          <p:cNvSpPr/>
          <p:nvPr/>
        </p:nvSpPr>
        <p:spPr>
          <a:xfrm>
            <a:off x="1961803" y="2924735"/>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77" name="object 77"/>
          <p:cNvSpPr/>
          <p:nvPr/>
        </p:nvSpPr>
        <p:spPr>
          <a:xfrm>
            <a:off x="2834641" y="2924735"/>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78" name="object 78"/>
          <p:cNvSpPr/>
          <p:nvPr/>
        </p:nvSpPr>
        <p:spPr>
          <a:xfrm>
            <a:off x="3607724" y="2924735"/>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79" name="object 79"/>
          <p:cNvSpPr/>
          <p:nvPr/>
        </p:nvSpPr>
        <p:spPr>
          <a:xfrm>
            <a:off x="1188720" y="2932804"/>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80" name="object 80"/>
          <p:cNvSpPr/>
          <p:nvPr/>
        </p:nvSpPr>
        <p:spPr>
          <a:xfrm>
            <a:off x="1961803" y="2932804"/>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81" name="object 81"/>
          <p:cNvSpPr/>
          <p:nvPr/>
        </p:nvSpPr>
        <p:spPr>
          <a:xfrm>
            <a:off x="2834641" y="2932804"/>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82" name="object 82"/>
          <p:cNvSpPr/>
          <p:nvPr/>
        </p:nvSpPr>
        <p:spPr>
          <a:xfrm>
            <a:off x="3607724" y="2932804"/>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83" name="object 83"/>
          <p:cNvSpPr/>
          <p:nvPr/>
        </p:nvSpPr>
        <p:spPr>
          <a:xfrm>
            <a:off x="1188720" y="2940872"/>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84" name="object 84"/>
          <p:cNvSpPr/>
          <p:nvPr/>
        </p:nvSpPr>
        <p:spPr>
          <a:xfrm>
            <a:off x="1961803" y="2940872"/>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85" name="object 85"/>
          <p:cNvSpPr/>
          <p:nvPr/>
        </p:nvSpPr>
        <p:spPr>
          <a:xfrm>
            <a:off x="2834641" y="2940872"/>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86" name="object 86"/>
          <p:cNvSpPr/>
          <p:nvPr/>
        </p:nvSpPr>
        <p:spPr>
          <a:xfrm>
            <a:off x="3607724" y="2940872"/>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87" name="object 87"/>
          <p:cNvSpPr/>
          <p:nvPr/>
        </p:nvSpPr>
        <p:spPr>
          <a:xfrm>
            <a:off x="1188720" y="2948940"/>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88" name="object 88"/>
          <p:cNvSpPr/>
          <p:nvPr/>
        </p:nvSpPr>
        <p:spPr>
          <a:xfrm>
            <a:off x="1961803" y="2948940"/>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89" name="object 89"/>
          <p:cNvSpPr/>
          <p:nvPr/>
        </p:nvSpPr>
        <p:spPr>
          <a:xfrm>
            <a:off x="2834641" y="2948940"/>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90" name="object 90"/>
          <p:cNvSpPr/>
          <p:nvPr/>
        </p:nvSpPr>
        <p:spPr>
          <a:xfrm>
            <a:off x="3607724" y="2948940"/>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91" name="object 91"/>
          <p:cNvSpPr/>
          <p:nvPr/>
        </p:nvSpPr>
        <p:spPr>
          <a:xfrm>
            <a:off x="1188720" y="2957008"/>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92" name="object 92"/>
          <p:cNvSpPr/>
          <p:nvPr/>
        </p:nvSpPr>
        <p:spPr>
          <a:xfrm>
            <a:off x="1961803" y="2957008"/>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93" name="object 93"/>
          <p:cNvSpPr/>
          <p:nvPr/>
        </p:nvSpPr>
        <p:spPr>
          <a:xfrm>
            <a:off x="2834641" y="2957008"/>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94" name="object 94"/>
          <p:cNvSpPr/>
          <p:nvPr/>
        </p:nvSpPr>
        <p:spPr>
          <a:xfrm>
            <a:off x="3607724" y="2957008"/>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95" name="object 95"/>
          <p:cNvSpPr/>
          <p:nvPr/>
        </p:nvSpPr>
        <p:spPr>
          <a:xfrm>
            <a:off x="1188720" y="2965076"/>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96" name="object 96"/>
          <p:cNvSpPr/>
          <p:nvPr/>
        </p:nvSpPr>
        <p:spPr>
          <a:xfrm>
            <a:off x="1961803" y="2965076"/>
            <a:ext cx="8659" cy="0"/>
          </a:xfrm>
          <a:custGeom>
            <a:avLst/>
            <a:gdLst/>
            <a:ahLst/>
            <a:cxnLst/>
            <a:rect l="l" t="t" r="r" b="b"/>
            <a:pathLst>
              <a:path w="9525">
                <a:moveTo>
                  <a:pt x="0" y="0"/>
                </a:moveTo>
                <a:lnTo>
                  <a:pt x="9144" y="0"/>
                </a:lnTo>
              </a:path>
            </a:pathLst>
          </a:custGeom>
          <a:ln w="9144">
            <a:solidFill>
              <a:srgbClr val="292929"/>
            </a:solidFill>
          </a:ln>
        </p:spPr>
        <p:txBody>
          <a:bodyPr wrap="square" lIns="0" tIns="0" rIns="0" bIns="0" rtlCol="0"/>
          <a:lstStyle/>
          <a:p>
            <a:endParaRPr/>
          </a:p>
        </p:txBody>
      </p:sp>
      <p:sp>
        <p:nvSpPr>
          <p:cNvPr id="97" name="object 97"/>
          <p:cNvSpPr/>
          <p:nvPr/>
        </p:nvSpPr>
        <p:spPr>
          <a:xfrm>
            <a:off x="2834641" y="2965076"/>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98" name="object 98"/>
          <p:cNvSpPr/>
          <p:nvPr/>
        </p:nvSpPr>
        <p:spPr>
          <a:xfrm>
            <a:off x="3607724" y="2965076"/>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99" name="object 99"/>
          <p:cNvSpPr/>
          <p:nvPr/>
        </p:nvSpPr>
        <p:spPr>
          <a:xfrm>
            <a:off x="1188720" y="2973145"/>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00" name="object 100"/>
          <p:cNvSpPr/>
          <p:nvPr/>
        </p:nvSpPr>
        <p:spPr>
          <a:xfrm>
            <a:off x="1961803" y="2973145"/>
            <a:ext cx="8659" cy="0"/>
          </a:xfrm>
          <a:custGeom>
            <a:avLst/>
            <a:gdLst/>
            <a:ahLst/>
            <a:cxnLst/>
            <a:rect l="l" t="t" r="r" b="b"/>
            <a:pathLst>
              <a:path w="9525">
                <a:moveTo>
                  <a:pt x="0" y="0"/>
                </a:moveTo>
                <a:lnTo>
                  <a:pt x="9144" y="0"/>
                </a:lnTo>
              </a:path>
            </a:pathLst>
          </a:custGeom>
          <a:ln w="9144">
            <a:solidFill>
              <a:srgbClr val="282828"/>
            </a:solidFill>
          </a:ln>
        </p:spPr>
        <p:txBody>
          <a:bodyPr wrap="square" lIns="0" tIns="0" rIns="0" bIns="0" rtlCol="0"/>
          <a:lstStyle/>
          <a:p>
            <a:endParaRPr/>
          </a:p>
        </p:txBody>
      </p:sp>
      <p:sp>
        <p:nvSpPr>
          <p:cNvPr id="101" name="object 101"/>
          <p:cNvSpPr/>
          <p:nvPr/>
        </p:nvSpPr>
        <p:spPr>
          <a:xfrm>
            <a:off x="2834641" y="2973145"/>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102" name="object 102"/>
          <p:cNvSpPr/>
          <p:nvPr/>
        </p:nvSpPr>
        <p:spPr>
          <a:xfrm>
            <a:off x="3607724" y="2973145"/>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03" name="object 103"/>
          <p:cNvSpPr/>
          <p:nvPr/>
        </p:nvSpPr>
        <p:spPr>
          <a:xfrm>
            <a:off x="1188720" y="2981213"/>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04" name="object 104"/>
          <p:cNvSpPr/>
          <p:nvPr/>
        </p:nvSpPr>
        <p:spPr>
          <a:xfrm>
            <a:off x="1961803" y="2981213"/>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05" name="object 105"/>
          <p:cNvSpPr/>
          <p:nvPr/>
        </p:nvSpPr>
        <p:spPr>
          <a:xfrm>
            <a:off x="2834641" y="2981213"/>
            <a:ext cx="8659" cy="0"/>
          </a:xfrm>
          <a:custGeom>
            <a:avLst/>
            <a:gdLst/>
            <a:ahLst/>
            <a:cxnLst/>
            <a:rect l="l" t="t" r="r" b="b"/>
            <a:pathLst>
              <a:path w="9525">
                <a:moveTo>
                  <a:pt x="0" y="0"/>
                </a:moveTo>
                <a:lnTo>
                  <a:pt x="9144" y="0"/>
                </a:lnTo>
              </a:path>
            </a:pathLst>
          </a:custGeom>
          <a:ln w="9144">
            <a:solidFill>
              <a:srgbClr val="191919"/>
            </a:solidFill>
          </a:ln>
        </p:spPr>
        <p:txBody>
          <a:bodyPr wrap="square" lIns="0" tIns="0" rIns="0" bIns="0" rtlCol="0"/>
          <a:lstStyle/>
          <a:p>
            <a:endParaRPr/>
          </a:p>
        </p:txBody>
      </p:sp>
      <p:sp>
        <p:nvSpPr>
          <p:cNvPr id="106" name="object 106"/>
          <p:cNvSpPr/>
          <p:nvPr/>
        </p:nvSpPr>
        <p:spPr>
          <a:xfrm>
            <a:off x="3607724" y="2981213"/>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07" name="object 107"/>
          <p:cNvSpPr/>
          <p:nvPr/>
        </p:nvSpPr>
        <p:spPr>
          <a:xfrm>
            <a:off x="1188720" y="298928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08" name="object 108"/>
          <p:cNvSpPr/>
          <p:nvPr/>
        </p:nvSpPr>
        <p:spPr>
          <a:xfrm>
            <a:off x="1961803" y="2989281"/>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09" name="object 109"/>
          <p:cNvSpPr/>
          <p:nvPr/>
        </p:nvSpPr>
        <p:spPr>
          <a:xfrm>
            <a:off x="2834641" y="2989281"/>
            <a:ext cx="8659" cy="0"/>
          </a:xfrm>
          <a:custGeom>
            <a:avLst/>
            <a:gdLst/>
            <a:ahLst/>
            <a:cxnLst/>
            <a:rect l="l" t="t" r="r" b="b"/>
            <a:pathLst>
              <a:path w="9525">
                <a:moveTo>
                  <a:pt x="0" y="0"/>
                </a:moveTo>
                <a:lnTo>
                  <a:pt x="9144" y="0"/>
                </a:lnTo>
              </a:path>
            </a:pathLst>
          </a:custGeom>
          <a:ln w="9144">
            <a:solidFill>
              <a:srgbClr val="1A1A1A"/>
            </a:solidFill>
          </a:ln>
        </p:spPr>
        <p:txBody>
          <a:bodyPr wrap="square" lIns="0" tIns="0" rIns="0" bIns="0" rtlCol="0"/>
          <a:lstStyle/>
          <a:p>
            <a:endParaRPr/>
          </a:p>
        </p:txBody>
      </p:sp>
      <p:sp>
        <p:nvSpPr>
          <p:cNvPr id="110" name="object 110"/>
          <p:cNvSpPr/>
          <p:nvPr/>
        </p:nvSpPr>
        <p:spPr>
          <a:xfrm>
            <a:off x="3607724" y="2989281"/>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11" name="object 111"/>
          <p:cNvSpPr/>
          <p:nvPr/>
        </p:nvSpPr>
        <p:spPr>
          <a:xfrm>
            <a:off x="1188720" y="2997349"/>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12" name="object 112"/>
          <p:cNvSpPr/>
          <p:nvPr/>
        </p:nvSpPr>
        <p:spPr>
          <a:xfrm>
            <a:off x="1961803" y="2997349"/>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13" name="object 113"/>
          <p:cNvSpPr/>
          <p:nvPr/>
        </p:nvSpPr>
        <p:spPr>
          <a:xfrm>
            <a:off x="2834641" y="2997349"/>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14" name="object 114"/>
          <p:cNvSpPr/>
          <p:nvPr/>
        </p:nvSpPr>
        <p:spPr>
          <a:xfrm>
            <a:off x="3607724" y="2997349"/>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15" name="object 115"/>
          <p:cNvSpPr/>
          <p:nvPr/>
        </p:nvSpPr>
        <p:spPr>
          <a:xfrm>
            <a:off x="1188720" y="3005418"/>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16" name="object 116"/>
          <p:cNvSpPr/>
          <p:nvPr/>
        </p:nvSpPr>
        <p:spPr>
          <a:xfrm>
            <a:off x="1961803" y="3005418"/>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17" name="object 117"/>
          <p:cNvSpPr/>
          <p:nvPr/>
        </p:nvSpPr>
        <p:spPr>
          <a:xfrm>
            <a:off x="2834641" y="3005418"/>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18" name="object 118"/>
          <p:cNvSpPr/>
          <p:nvPr/>
        </p:nvSpPr>
        <p:spPr>
          <a:xfrm>
            <a:off x="3607724" y="3005418"/>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19" name="object 119"/>
          <p:cNvSpPr/>
          <p:nvPr/>
        </p:nvSpPr>
        <p:spPr>
          <a:xfrm>
            <a:off x="1188720" y="3013486"/>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20" name="object 120"/>
          <p:cNvSpPr/>
          <p:nvPr/>
        </p:nvSpPr>
        <p:spPr>
          <a:xfrm>
            <a:off x="1961803" y="3013486"/>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21" name="object 121"/>
          <p:cNvSpPr/>
          <p:nvPr/>
        </p:nvSpPr>
        <p:spPr>
          <a:xfrm>
            <a:off x="2834641" y="3013486"/>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22" name="object 122"/>
          <p:cNvSpPr/>
          <p:nvPr/>
        </p:nvSpPr>
        <p:spPr>
          <a:xfrm>
            <a:off x="3607724" y="3013486"/>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23" name="object 123"/>
          <p:cNvSpPr/>
          <p:nvPr/>
        </p:nvSpPr>
        <p:spPr>
          <a:xfrm>
            <a:off x="1188720" y="3021554"/>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24" name="object 124"/>
          <p:cNvSpPr/>
          <p:nvPr/>
        </p:nvSpPr>
        <p:spPr>
          <a:xfrm>
            <a:off x="1961803" y="3021554"/>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25" name="object 125"/>
          <p:cNvSpPr/>
          <p:nvPr/>
        </p:nvSpPr>
        <p:spPr>
          <a:xfrm>
            <a:off x="2834641" y="3021554"/>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26" name="object 126"/>
          <p:cNvSpPr/>
          <p:nvPr/>
        </p:nvSpPr>
        <p:spPr>
          <a:xfrm>
            <a:off x="3607724" y="3021554"/>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27" name="object 127"/>
          <p:cNvSpPr/>
          <p:nvPr/>
        </p:nvSpPr>
        <p:spPr>
          <a:xfrm>
            <a:off x="1188720" y="302962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28" name="object 128"/>
          <p:cNvSpPr/>
          <p:nvPr/>
        </p:nvSpPr>
        <p:spPr>
          <a:xfrm>
            <a:off x="1961803" y="3029621"/>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29" name="object 129"/>
          <p:cNvSpPr/>
          <p:nvPr/>
        </p:nvSpPr>
        <p:spPr>
          <a:xfrm>
            <a:off x="2834641" y="3029621"/>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30" name="object 130"/>
          <p:cNvSpPr/>
          <p:nvPr/>
        </p:nvSpPr>
        <p:spPr>
          <a:xfrm>
            <a:off x="3607724" y="3029621"/>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31" name="object 131"/>
          <p:cNvSpPr/>
          <p:nvPr/>
        </p:nvSpPr>
        <p:spPr>
          <a:xfrm>
            <a:off x="1188720" y="3037690"/>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32" name="object 132"/>
          <p:cNvSpPr/>
          <p:nvPr/>
        </p:nvSpPr>
        <p:spPr>
          <a:xfrm>
            <a:off x="1961803" y="3037690"/>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33" name="object 133"/>
          <p:cNvSpPr/>
          <p:nvPr/>
        </p:nvSpPr>
        <p:spPr>
          <a:xfrm>
            <a:off x="2834641" y="3037690"/>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34" name="object 134"/>
          <p:cNvSpPr/>
          <p:nvPr/>
        </p:nvSpPr>
        <p:spPr>
          <a:xfrm>
            <a:off x="3607724" y="3037690"/>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35" name="object 135"/>
          <p:cNvSpPr/>
          <p:nvPr/>
        </p:nvSpPr>
        <p:spPr>
          <a:xfrm>
            <a:off x="1188720" y="3045758"/>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36" name="object 136"/>
          <p:cNvSpPr/>
          <p:nvPr/>
        </p:nvSpPr>
        <p:spPr>
          <a:xfrm>
            <a:off x="1961803" y="3045758"/>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37" name="object 137"/>
          <p:cNvSpPr/>
          <p:nvPr/>
        </p:nvSpPr>
        <p:spPr>
          <a:xfrm>
            <a:off x="2834641" y="3045758"/>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38" name="object 138"/>
          <p:cNvSpPr/>
          <p:nvPr/>
        </p:nvSpPr>
        <p:spPr>
          <a:xfrm>
            <a:off x="3607724" y="3045758"/>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39" name="object 139"/>
          <p:cNvSpPr/>
          <p:nvPr/>
        </p:nvSpPr>
        <p:spPr>
          <a:xfrm>
            <a:off x="1188720" y="3053826"/>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40" name="object 140"/>
          <p:cNvSpPr/>
          <p:nvPr/>
        </p:nvSpPr>
        <p:spPr>
          <a:xfrm>
            <a:off x="1961803" y="3053826"/>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41" name="object 141"/>
          <p:cNvSpPr/>
          <p:nvPr/>
        </p:nvSpPr>
        <p:spPr>
          <a:xfrm>
            <a:off x="2834641" y="3053826"/>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42" name="object 142"/>
          <p:cNvSpPr/>
          <p:nvPr/>
        </p:nvSpPr>
        <p:spPr>
          <a:xfrm>
            <a:off x="3607724" y="3053826"/>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43" name="object 143"/>
          <p:cNvSpPr/>
          <p:nvPr/>
        </p:nvSpPr>
        <p:spPr>
          <a:xfrm>
            <a:off x="1188720" y="3061894"/>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44" name="object 144"/>
          <p:cNvSpPr/>
          <p:nvPr/>
        </p:nvSpPr>
        <p:spPr>
          <a:xfrm>
            <a:off x="1961803" y="3061894"/>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45" name="object 145"/>
          <p:cNvSpPr/>
          <p:nvPr/>
        </p:nvSpPr>
        <p:spPr>
          <a:xfrm>
            <a:off x="2834641" y="3061894"/>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46" name="object 146"/>
          <p:cNvSpPr/>
          <p:nvPr/>
        </p:nvSpPr>
        <p:spPr>
          <a:xfrm>
            <a:off x="3607724" y="3061894"/>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47" name="object 147"/>
          <p:cNvSpPr/>
          <p:nvPr/>
        </p:nvSpPr>
        <p:spPr>
          <a:xfrm>
            <a:off x="1188720" y="3069963"/>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48" name="object 148"/>
          <p:cNvSpPr/>
          <p:nvPr/>
        </p:nvSpPr>
        <p:spPr>
          <a:xfrm>
            <a:off x="1961803" y="3069963"/>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49" name="object 149"/>
          <p:cNvSpPr/>
          <p:nvPr/>
        </p:nvSpPr>
        <p:spPr>
          <a:xfrm>
            <a:off x="2834641" y="3069963"/>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50" name="object 150"/>
          <p:cNvSpPr/>
          <p:nvPr/>
        </p:nvSpPr>
        <p:spPr>
          <a:xfrm>
            <a:off x="3607724" y="3069963"/>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51" name="object 151"/>
          <p:cNvSpPr/>
          <p:nvPr/>
        </p:nvSpPr>
        <p:spPr>
          <a:xfrm>
            <a:off x="1188720" y="3078031"/>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52" name="object 152"/>
          <p:cNvSpPr/>
          <p:nvPr/>
        </p:nvSpPr>
        <p:spPr>
          <a:xfrm>
            <a:off x="1961803" y="3078031"/>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53" name="object 153"/>
          <p:cNvSpPr/>
          <p:nvPr/>
        </p:nvSpPr>
        <p:spPr>
          <a:xfrm>
            <a:off x="2834641" y="3078031"/>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54" name="object 154"/>
          <p:cNvSpPr/>
          <p:nvPr/>
        </p:nvSpPr>
        <p:spPr>
          <a:xfrm>
            <a:off x="3607724" y="3078031"/>
            <a:ext cx="8659" cy="0"/>
          </a:xfrm>
          <a:custGeom>
            <a:avLst/>
            <a:gdLst/>
            <a:ahLst/>
            <a:cxnLst/>
            <a:rect l="l" t="t" r="r" b="b"/>
            <a:pathLst>
              <a:path w="9525">
                <a:moveTo>
                  <a:pt x="0" y="0"/>
                </a:moveTo>
                <a:lnTo>
                  <a:pt x="9144" y="0"/>
                </a:lnTo>
              </a:path>
            </a:pathLst>
          </a:custGeom>
          <a:ln w="9144">
            <a:solidFill>
              <a:srgbClr val="0C0C0C"/>
            </a:solidFill>
          </a:ln>
        </p:spPr>
        <p:txBody>
          <a:bodyPr wrap="square" lIns="0" tIns="0" rIns="0" bIns="0" rtlCol="0"/>
          <a:lstStyle/>
          <a:p>
            <a:endParaRPr/>
          </a:p>
        </p:txBody>
      </p:sp>
      <p:sp>
        <p:nvSpPr>
          <p:cNvPr id="155" name="object 155"/>
          <p:cNvSpPr/>
          <p:nvPr/>
        </p:nvSpPr>
        <p:spPr>
          <a:xfrm>
            <a:off x="1188720" y="3086099"/>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56" name="object 156"/>
          <p:cNvSpPr/>
          <p:nvPr/>
        </p:nvSpPr>
        <p:spPr>
          <a:xfrm>
            <a:off x="1961803" y="3086099"/>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57" name="object 157"/>
          <p:cNvSpPr/>
          <p:nvPr/>
        </p:nvSpPr>
        <p:spPr>
          <a:xfrm>
            <a:off x="2834641" y="3086099"/>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58" name="object 158"/>
          <p:cNvSpPr/>
          <p:nvPr/>
        </p:nvSpPr>
        <p:spPr>
          <a:xfrm>
            <a:off x="3607724" y="3086099"/>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59" name="object 159"/>
          <p:cNvSpPr/>
          <p:nvPr/>
        </p:nvSpPr>
        <p:spPr>
          <a:xfrm>
            <a:off x="1188720" y="3094167"/>
            <a:ext cx="8659" cy="0"/>
          </a:xfrm>
          <a:custGeom>
            <a:avLst/>
            <a:gdLst/>
            <a:ahLst/>
            <a:cxnLst/>
            <a:rect l="l" t="t" r="r" b="b"/>
            <a:pathLst>
              <a:path w="9525">
                <a:moveTo>
                  <a:pt x="0" y="0"/>
                </a:moveTo>
                <a:lnTo>
                  <a:pt x="9144" y="0"/>
                </a:lnTo>
              </a:path>
            </a:pathLst>
          </a:custGeom>
          <a:ln w="9144">
            <a:solidFill>
              <a:srgbClr val="0D0D0D"/>
            </a:solidFill>
          </a:ln>
        </p:spPr>
        <p:txBody>
          <a:bodyPr wrap="square" lIns="0" tIns="0" rIns="0" bIns="0" rtlCol="0"/>
          <a:lstStyle/>
          <a:p>
            <a:endParaRPr/>
          </a:p>
        </p:txBody>
      </p:sp>
      <p:sp>
        <p:nvSpPr>
          <p:cNvPr id="160" name="object 160"/>
          <p:cNvSpPr/>
          <p:nvPr/>
        </p:nvSpPr>
        <p:spPr>
          <a:xfrm>
            <a:off x="1961803" y="3094167"/>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61" name="object 161"/>
          <p:cNvSpPr/>
          <p:nvPr/>
        </p:nvSpPr>
        <p:spPr>
          <a:xfrm>
            <a:off x="2834641" y="3094167"/>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62" name="object 162"/>
          <p:cNvSpPr/>
          <p:nvPr/>
        </p:nvSpPr>
        <p:spPr>
          <a:xfrm>
            <a:off x="3607724" y="3094167"/>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63" name="object 163"/>
          <p:cNvSpPr/>
          <p:nvPr/>
        </p:nvSpPr>
        <p:spPr>
          <a:xfrm>
            <a:off x="1188720" y="3102236"/>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64" name="object 164"/>
          <p:cNvSpPr/>
          <p:nvPr/>
        </p:nvSpPr>
        <p:spPr>
          <a:xfrm>
            <a:off x="1961803" y="3102236"/>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65" name="object 165"/>
          <p:cNvSpPr/>
          <p:nvPr/>
        </p:nvSpPr>
        <p:spPr>
          <a:xfrm>
            <a:off x="2834641" y="3102236"/>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66" name="object 166"/>
          <p:cNvSpPr/>
          <p:nvPr/>
        </p:nvSpPr>
        <p:spPr>
          <a:xfrm>
            <a:off x="3607724" y="3102236"/>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67" name="object 167"/>
          <p:cNvSpPr/>
          <p:nvPr/>
        </p:nvSpPr>
        <p:spPr>
          <a:xfrm>
            <a:off x="1188720" y="3110304"/>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68" name="object 168"/>
          <p:cNvSpPr/>
          <p:nvPr/>
        </p:nvSpPr>
        <p:spPr>
          <a:xfrm>
            <a:off x="1961803" y="3110304"/>
            <a:ext cx="8659" cy="0"/>
          </a:xfrm>
          <a:custGeom>
            <a:avLst/>
            <a:gdLst/>
            <a:ahLst/>
            <a:cxnLst/>
            <a:rect l="l" t="t" r="r" b="b"/>
            <a:pathLst>
              <a:path w="9525">
                <a:moveTo>
                  <a:pt x="0" y="0"/>
                </a:moveTo>
                <a:lnTo>
                  <a:pt x="9144" y="0"/>
                </a:lnTo>
              </a:path>
            </a:pathLst>
          </a:custGeom>
          <a:ln w="9144">
            <a:solidFill>
              <a:srgbClr val="272727"/>
            </a:solidFill>
          </a:ln>
        </p:spPr>
        <p:txBody>
          <a:bodyPr wrap="square" lIns="0" tIns="0" rIns="0" bIns="0" rtlCol="0"/>
          <a:lstStyle/>
          <a:p>
            <a:endParaRPr/>
          </a:p>
        </p:txBody>
      </p:sp>
      <p:sp>
        <p:nvSpPr>
          <p:cNvPr id="169" name="object 169"/>
          <p:cNvSpPr/>
          <p:nvPr/>
        </p:nvSpPr>
        <p:spPr>
          <a:xfrm>
            <a:off x="2834641" y="3110304"/>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70" name="object 170"/>
          <p:cNvSpPr/>
          <p:nvPr/>
        </p:nvSpPr>
        <p:spPr>
          <a:xfrm>
            <a:off x="3607724" y="3110304"/>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71" name="object 171"/>
          <p:cNvSpPr/>
          <p:nvPr/>
        </p:nvSpPr>
        <p:spPr>
          <a:xfrm>
            <a:off x="1188720" y="3118372"/>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72" name="object 172"/>
          <p:cNvSpPr/>
          <p:nvPr/>
        </p:nvSpPr>
        <p:spPr>
          <a:xfrm>
            <a:off x="1961803" y="3118372"/>
            <a:ext cx="8659" cy="0"/>
          </a:xfrm>
          <a:custGeom>
            <a:avLst/>
            <a:gdLst/>
            <a:ahLst/>
            <a:cxnLst/>
            <a:rect l="l" t="t" r="r" b="b"/>
            <a:pathLst>
              <a:path w="9525">
                <a:moveTo>
                  <a:pt x="0" y="0"/>
                </a:moveTo>
                <a:lnTo>
                  <a:pt x="9144" y="0"/>
                </a:lnTo>
              </a:path>
            </a:pathLst>
          </a:custGeom>
          <a:ln w="9144">
            <a:solidFill>
              <a:srgbClr val="262626"/>
            </a:solidFill>
          </a:ln>
        </p:spPr>
        <p:txBody>
          <a:bodyPr wrap="square" lIns="0" tIns="0" rIns="0" bIns="0" rtlCol="0"/>
          <a:lstStyle/>
          <a:p>
            <a:endParaRPr/>
          </a:p>
        </p:txBody>
      </p:sp>
      <p:sp>
        <p:nvSpPr>
          <p:cNvPr id="173" name="object 173"/>
          <p:cNvSpPr/>
          <p:nvPr/>
        </p:nvSpPr>
        <p:spPr>
          <a:xfrm>
            <a:off x="2834641" y="3118372"/>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74" name="object 174"/>
          <p:cNvSpPr/>
          <p:nvPr/>
        </p:nvSpPr>
        <p:spPr>
          <a:xfrm>
            <a:off x="3607724" y="3118372"/>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75" name="object 175"/>
          <p:cNvSpPr/>
          <p:nvPr/>
        </p:nvSpPr>
        <p:spPr>
          <a:xfrm>
            <a:off x="1188720" y="3126441"/>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76" name="object 176"/>
          <p:cNvSpPr/>
          <p:nvPr/>
        </p:nvSpPr>
        <p:spPr>
          <a:xfrm>
            <a:off x="1961803" y="3126441"/>
            <a:ext cx="8659" cy="0"/>
          </a:xfrm>
          <a:custGeom>
            <a:avLst/>
            <a:gdLst/>
            <a:ahLst/>
            <a:cxnLst/>
            <a:rect l="l" t="t" r="r" b="b"/>
            <a:pathLst>
              <a:path w="9525">
                <a:moveTo>
                  <a:pt x="0" y="0"/>
                </a:moveTo>
                <a:lnTo>
                  <a:pt x="9144" y="0"/>
                </a:lnTo>
              </a:path>
            </a:pathLst>
          </a:custGeom>
          <a:ln w="9144">
            <a:solidFill>
              <a:srgbClr val="242424"/>
            </a:solidFill>
          </a:ln>
        </p:spPr>
        <p:txBody>
          <a:bodyPr wrap="square" lIns="0" tIns="0" rIns="0" bIns="0" rtlCol="0"/>
          <a:lstStyle/>
          <a:p>
            <a:endParaRPr/>
          </a:p>
        </p:txBody>
      </p:sp>
      <p:sp>
        <p:nvSpPr>
          <p:cNvPr id="177" name="object 177"/>
          <p:cNvSpPr/>
          <p:nvPr/>
        </p:nvSpPr>
        <p:spPr>
          <a:xfrm>
            <a:off x="2834641" y="3126441"/>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78" name="object 178"/>
          <p:cNvSpPr/>
          <p:nvPr/>
        </p:nvSpPr>
        <p:spPr>
          <a:xfrm>
            <a:off x="3607724" y="3126441"/>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79" name="object 179"/>
          <p:cNvSpPr/>
          <p:nvPr/>
        </p:nvSpPr>
        <p:spPr>
          <a:xfrm>
            <a:off x="1188720" y="3134509"/>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80" name="object 180"/>
          <p:cNvSpPr/>
          <p:nvPr/>
        </p:nvSpPr>
        <p:spPr>
          <a:xfrm>
            <a:off x="1961803" y="3134509"/>
            <a:ext cx="8659" cy="0"/>
          </a:xfrm>
          <a:custGeom>
            <a:avLst/>
            <a:gdLst/>
            <a:ahLst/>
            <a:cxnLst/>
            <a:rect l="l" t="t" r="r" b="b"/>
            <a:pathLst>
              <a:path w="9525">
                <a:moveTo>
                  <a:pt x="0" y="0"/>
                </a:moveTo>
                <a:lnTo>
                  <a:pt x="9144" y="0"/>
                </a:lnTo>
              </a:path>
            </a:pathLst>
          </a:custGeom>
          <a:ln w="9144">
            <a:solidFill>
              <a:srgbClr val="242424"/>
            </a:solidFill>
          </a:ln>
        </p:spPr>
        <p:txBody>
          <a:bodyPr wrap="square" lIns="0" tIns="0" rIns="0" bIns="0" rtlCol="0"/>
          <a:lstStyle/>
          <a:p>
            <a:endParaRPr/>
          </a:p>
        </p:txBody>
      </p:sp>
      <p:sp>
        <p:nvSpPr>
          <p:cNvPr id="181" name="object 181"/>
          <p:cNvSpPr/>
          <p:nvPr/>
        </p:nvSpPr>
        <p:spPr>
          <a:xfrm>
            <a:off x="2834641" y="3134509"/>
            <a:ext cx="8659" cy="0"/>
          </a:xfrm>
          <a:custGeom>
            <a:avLst/>
            <a:gdLst/>
            <a:ahLst/>
            <a:cxnLst/>
            <a:rect l="l" t="t" r="r" b="b"/>
            <a:pathLst>
              <a:path w="9525">
                <a:moveTo>
                  <a:pt x="0" y="0"/>
                </a:moveTo>
                <a:lnTo>
                  <a:pt x="9144" y="0"/>
                </a:lnTo>
              </a:path>
            </a:pathLst>
          </a:custGeom>
          <a:ln w="9144">
            <a:solidFill>
              <a:srgbClr val="1B1B1B"/>
            </a:solidFill>
          </a:ln>
        </p:spPr>
        <p:txBody>
          <a:bodyPr wrap="square" lIns="0" tIns="0" rIns="0" bIns="0" rtlCol="0"/>
          <a:lstStyle/>
          <a:p>
            <a:endParaRPr/>
          </a:p>
        </p:txBody>
      </p:sp>
      <p:sp>
        <p:nvSpPr>
          <p:cNvPr id="182" name="object 182"/>
          <p:cNvSpPr/>
          <p:nvPr/>
        </p:nvSpPr>
        <p:spPr>
          <a:xfrm>
            <a:off x="3607724" y="3134509"/>
            <a:ext cx="8659" cy="0"/>
          </a:xfrm>
          <a:custGeom>
            <a:avLst/>
            <a:gdLst/>
            <a:ahLst/>
            <a:cxnLst/>
            <a:rect l="l" t="t" r="r" b="b"/>
            <a:pathLst>
              <a:path w="9525">
                <a:moveTo>
                  <a:pt x="0" y="0"/>
                </a:moveTo>
                <a:lnTo>
                  <a:pt x="9144" y="0"/>
                </a:lnTo>
              </a:path>
            </a:pathLst>
          </a:custGeom>
          <a:ln w="9144">
            <a:solidFill>
              <a:srgbClr val="0B0B0B"/>
            </a:solidFill>
          </a:ln>
        </p:spPr>
        <p:txBody>
          <a:bodyPr wrap="square" lIns="0" tIns="0" rIns="0" bIns="0" rtlCol="0"/>
          <a:lstStyle/>
          <a:p>
            <a:endParaRPr/>
          </a:p>
        </p:txBody>
      </p:sp>
      <p:sp>
        <p:nvSpPr>
          <p:cNvPr id="183" name="object 183"/>
          <p:cNvSpPr/>
          <p:nvPr/>
        </p:nvSpPr>
        <p:spPr>
          <a:xfrm>
            <a:off x="1188720" y="3142578"/>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84" name="object 184"/>
          <p:cNvSpPr/>
          <p:nvPr/>
        </p:nvSpPr>
        <p:spPr>
          <a:xfrm>
            <a:off x="2834641" y="3142578"/>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85" name="object 185"/>
          <p:cNvSpPr/>
          <p:nvPr/>
        </p:nvSpPr>
        <p:spPr>
          <a:xfrm>
            <a:off x="1188720" y="3150646"/>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86" name="object 186"/>
          <p:cNvSpPr/>
          <p:nvPr/>
        </p:nvSpPr>
        <p:spPr>
          <a:xfrm>
            <a:off x="2834641" y="3150646"/>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87" name="object 187"/>
          <p:cNvSpPr/>
          <p:nvPr/>
        </p:nvSpPr>
        <p:spPr>
          <a:xfrm>
            <a:off x="1188720" y="3158714"/>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88" name="object 188"/>
          <p:cNvSpPr/>
          <p:nvPr/>
        </p:nvSpPr>
        <p:spPr>
          <a:xfrm>
            <a:off x="2834641" y="3158714"/>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89" name="object 189"/>
          <p:cNvSpPr/>
          <p:nvPr/>
        </p:nvSpPr>
        <p:spPr>
          <a:xfrm>
            <a:off x="1188720" y="3166782"/>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90" name="object 190"/>
          <p:cNvSpPr/>
          <p:nvPr/>
        </p:nvSpPr>
        <p:spPr>
          <a:xfrm>
            <a:off x="2834641" y="3166782"/>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91" name="object 191"/>
          <p:cNvSpPr/>
          <p:nvPr/>
        </p:nvSpPr>
        <p:spPr>
          <a:xfrm>
            <a:off x="1188720" y="3174851"/>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92" name="object 192"/>
          <p:cNvSpPr/>
          <p:nvPr/>
        </p:nvSpPr>
        <p:spPr>
          <a:xfrm>
            <a:off x="2834641" y="3174851"/>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93" name="object 193"/>
          <p:cNvSpPr/>
          <p:nvPr/>
        </p:nvSpPr>
        <p:spPr>
          <a:xfrm>
            <a:off x="1188720" y="3182919"/>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94" name="object 194"/>
          <p:cNvSpPr/>
          <p:nvPr/>
        </p:nvSpPr>
        <p:spPr>
          <a:xfrm>
            <a:off x="2834641" y="3182919"/>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95" name="object 195"/>
          <p:cNvSpPr/>
          <p:nvPr/>
        </p:nvSpPr>
        <p:spPr>
          <a:xfrm>
            <a:off x="1188720" y="3190987"/>
            <a:ext cx="8659" cy="0"/>
          </a:xfrm>
          <a:custGeom>
            <a:avLst/>
            <a:gdLst/>
            <a:ahLst/>
            <a:cxnLst/>
            <a:rect l="l" t="t" r="r" b="b"/>
            <a:pathLst>
              <a:path w="9525">
                <a:moveTo>
                  <a:pt x="0" y="0"/>
                </a:moveTo>
                <a:lnTo>
                  <a:pt x="9144" y="0"/>
                </a:lnTo>
              </a:path>
            </a:pathLst>
          </a:custGeom>
          <a:ln w="9144">
            <a:solidFill>
              <a:srgbClr val="0E0E0E"/>
            </a:solidFill>
          </a:ln>
        </p:spPr>
        <p:txBody>
          <a:bodyPr wrap="square" lIns="0" tIns="0" rIns="0" bIns="0" rtlCol="0"/>
          <a:lstStyle/>
          <a:p>
            <a:endParaRPr/>
          </a:p>
        </p:txBody>
      </p:sp>
      <p:sp>
        <p:nvSpPr>
          <p:cNvPr id="196" name="object 196"/>
          <p:cNvSpPr/>
          <p:nvPr/>
        </p:nvSpPr>
        <p:spPr>
          <a:xfrm>
            <a:off x="2834641" y="3190987"/>
            <a:ext cx="8659" cy="0"/>
          </a:xfrm>
          <a:custGeom>
            <a:avLst/>
            <a:gdLst/>
            <a:ahLst/>
            <a:cxnLst/>
            <a:rect l="l" t="t" r="r" b="b"/>
            <a:pathLst>
              <a:path w="9525">
                <a:moveTo>
                  <a:pt x="0" y="0"/>
                </a:moveTo>
                <a:lnTo>
                  <a:pt x="9144" y="0"/>
                </a:lnTo>
              </a:path>
            </a:pathLst>
          </a:custGeom>
          <a:ln w="9144">
            <a:solidFill>
              <a:srgbClr val="1D1D1D"/>
            </a:solidFill>
          </a:ln>
        </p:spPr>
        <p:txBody>
          <a:bodyPr wrap="square" lIns="0" tIns="0" rIns="0" bIns="0" rtlCol="0"/>
          <a:lstStyle/>
          <a:p>
            <a:endParaRPr/>
          </a:p>
        </p:txBody>
      </p:sp>
      <p:sp>
        <p:nvSpPr>
          <p:cNvPr id="197" name="object 197"/>
          <p:cNvSpPr/>
          <p:nvPr/>
        </p:nvSpPr>
        <p:spPr>
          <a:xfrm>
            <a:off x="1188720" y="3199055"/>
            <a:ext cx="8659" cy="0"/>
          </a:xfrm>
          <a:custGeom>
            <a:avLst/>
            <a:gdLst/>
            <a:ahLst/>
            <a:cxnLst/>
            <a:rect l="l" t="t" r="r" b="b"/>
            <a:pathLst>
              <a:path w="9525">
                <a:moveTo>
                  <a:pt x="0" y="0"/>
                </a:moveTo>
                <a:lnTo>
                  <a:pt x="9144" y="0"/>
                </a:lnTo>
              </a:path>
            </a:pathLst>
          </a:custGeom>
          <a:ln w="9144">
            <a:solidFill>
              <a:srgbClr val="737373"/>
            </a:solidFill>
          </a:ln>
        </p:spPr>
        <p:txBody>
          <a:bodyPr wrap="square" lIns="0" tIns="0" rIns="0" bIns="0" rtlCol="0"/>
          <a:lstStyle/>
          <a:p>
            <a:endParaRPr/>
          </a:p>
        </p:txBody>
      </p:sp>
      <p:sp>
        <p:nvSpPr>
          <p:cNvPr id="198" name="object 198"/>
          <p:cNvSpPr/>
          <p:nvPr/>
        </p:nvSpPr>
        <p:spPr>
          <a:xfrm>
            <a:off x="2834641" y="3199055"/>
            <a:ext cx="8659" cy="0"/>
          </a:xfrm>
          <a:custGeom>
            <a:avLst/>
            <a:gdLst/>
            <a:ahLst/>
            <a:cxnLst/>
            <a:rect l="l" t="t" r="r" b="b"/>
            <a:pathLst>
              <a:path w="9525">
                <a:moveTo>
                  <a:pt x="0" y="0"/>
                </a:moveTo>
                <a:lnTo>
                  <a:pt x="9144" y="0"/>
                </a:lnTo>
              </a:path>
            </a:pathLst>
          </a:custGeom>
          <a:ln w="9144">
            <a:solidFill>
              <a:srgbClr val="7A7A7A"/>
            </a:solidFill>
          </a:ln>
        </p:spPr>
        <p:txBody>
          <a:bodyPr wrap="square" lIns="0" tIns="0" rIns="0" bIns="0" rtlCol="0"/>
          <a:lstStyle/>
          <a:p>
            <a:endParaRPr/>
          </a:p>
        </p:txBody>
      </p:sp>
      <p:sp>
        <p:nvSpPr>
          <p:cNvPr id="199" name="object 199"/>
          <p:cNvSpPr/>
          <p:nvPr/>
        </p:nvSpPr>
        <p:spPr>
          <a:xfrm>
            <a:off x="922712" y="3138542"/>
            <a:ext cx="3466407" cy="2283311"/>
          </a:xfrm>
          <a:prstGeom prst="rect">
            <a:avLst/>
          </a:prstGeom>
          <a:blipFill>
            <a:blip r:embed="rId7"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49904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idx="1"/>
          </p:nvPr>
        </p:nvSpPr>
        <p:spPr>
          <a:xfrm>
            <a:off x="1143000" y="3048000"/>
            <a:ext cx="8077200" cy="3810000"/>
          </a:xfrm>
        </p:spPr>
        <p:txBody>
          <a:bodyPr/>
          <a:lstStyle/>
          <a:p>
            <a:pPr eaLnBrk="1" hangingPunct="1"/>
            <a:r>
              <a:rPr lang="en-US" altLang="en-US" sz="3200" b="1" u="sng" dirty="0" err="1" smtClean="0">
                <a:latin typeface="Times New Roman" pitchFamily="18" charset="0"/>
                <a:cs typeface="Times New Roman" pitchFamily="18" charset="0"/>
              </a:rPr>
              <a:t>UNIV</a:t>
            </a:r>
            <a:r>
              <a:rPr lang="en-US" altLang="en-US" sz="3200" b="1" dirty="0" err="1" smtClean="0">
                <a:latin typeface="Times New Roman" pitchFamily="18" charset="0"/>
                <a:cs typeface="Times New Roman" pitchFamily="18" charset="0"/>
              </a:rPr>
              <a:t>ersal</a:t>
            </a:r>
            <a:r>
              <a:rPr lang="en-US" altLang="en-US" sz="3200" b="1" dirty="0" smtClean="0">
                <a:latin typeface="Times New Roman" pitchFamily="18" charset="0"/>
                <a:cs typeface="Times New Roman" pitchFamily="18" charset="0"/>
              </a:rPr>
              <a:t> </a:t>
            </a:r>
            <a:r>
              <a:rPr lang="en-US" altLang="en-US" sz="3200" b="1" u="sng" dirty="0" smtClean="0">
                <a:latin typeface="Times New Roman" pitchFamily="18" charset="0"/>
                <a:cs typeface="Times New Roman" pitchFamily="18" charset="0"/>
              </a:rPr>
              <a:t>A</a:t>
            </a:r>
            <a:r>
              <a:rPr lang="en-US" altLang="en-US" sz="3200" b="1" dirty="0" smtClean="0">
                <a:latin typeface="Times New Roman" pitchFamily="18" charset="0"/>
                <a:cs typeface="Times New Roman" pitchFamily="18" charset="0"/>
              </a:rPr>
              <a:t>utomatic </a:t>
            </a:r>
            <a:r>
              <a:rPr lang="en-US" altLang="en-US" sz="3200" b="1" u="sng" dirty="0" smtClean="0">
                <a:latin typeface="Times New Roman" pitchFamily="18" charset="0"/>
                <a:cs typeface="Times New Roman" pitchFamily="18" charset="0"/>
              </a:rPr>
              <a:t>C</a:t>
            </a:r>
            <a:r>
              <a:rPr lang="en-US" altLang="en-US" sz="3200" b="1" dirty="0" smtClean="0">
                <a:latin typeface="Times New Roman" pitchFamily="18" charset="0"/>
                <a:cs typeface="Times New Roman" pitchFamily="18" charset="0"/>
              </a:rPr>
              <a:t>omputer</a:t>
            </a:r>
          </a:p>
          <a:p>
            <a:pPr eaLnBrk="1" hangingPunct="1"/>
            <a:r>
              <a:rPr lang="en-US" altLang="en-US" sz="3200" b="1" dirty="0" smtClean="0">
                <a:latin typeface="Times New Roman" pitchFamily="18" charset="0"/>
                <a:cs typeface="Times New Roman" pitchFamily="18" charset="0"/>
              </a:rPr>
              <a:t>Used stored programs</a:t>
            </a:r>
          </a:p>
          <a:p>
            <a:pPr eaLnBrk="1" hangingPunct="1"/>
            <a:r>
              <a:rPr lang="en-US" altLang="en-US" sz="3200" b="1" dirty="0" smtClean="0">
                <a:latin typeface="Times New Roman" pitchFamily="18" charset="0"/>
                <a:cs typeface="Times New Roman" pitchFamily="18" charset="0"/>
              </a:rPr>
              <a:t>Built by </a:t>
            </a:r>
            <a:r>
              <a:rPr lang="en-US" altLang="en-US" sz="3200" b="1" dirty="0" err="1" smtClean="0">
                <a:latin typeface="Times New Roman" pitchFamily="18" charset="0"/>
                <a:cs typeface="Times New Roman" pitchFamily="18" charset="0"/>
              </a:rPr>
              <a:t>Mauchley</a:t>
            </a:r>
            <a:r>
              <a:rPr lang="en-US" altLang="en-US" sz="3200" b="1" dirty="0" smtClean="0">
                <a:latin typeface="Times New Roman" pitchFamily="18" charset="0"/>
                <a:cs typeface="Times New Roman" pitchFamily="18" charset="0"/>
              </a:rPr>
              <a:t> and Eckert</a:t>
            </a:r>
          </a:p>
          <a:p>
            <a:pPr eaLnBrk="1" hangingPunct="1"/>
            <a:r>
              <a:rPr lang="en-US" altLang="en-US" sz="3200" b="1" dirty="0" smtClean="0">
                <a:latin typeface="Times New Roman" pitchFamily="18" charset="0"/>
                <a:cs typeface="Times New Roman" pitchFamily="18" charset="0"/>
              </a:rPr>
              <a:t>Sold to the U.S Census Bureau in 1951.</a:t>
            </a:r>
          </a:p>
        </p:txBody>
      </p:sp>
      <p:sp>
        <p:nvSpPr>
          <p:cNvPr id="12290" name="Rectangle 2"/>
          <p:cNvSpPr>
            <a:spLocks noGrp="1" noChangeArrowheads="1"/>
          </p:cNvSpPr>
          <p:nvPr>
            <p:ph type="title"/>
          </p:nvPr>
        </p:nvSpPr>
        <p:spPr>
          <a:xfrm>
            <a:off x="914400" y="1143000"/>
            <a:ext cx="8229600" cy="1143000"/>
          </a:xfrm>
        </p:spPr>
        <p:txBody>
          <a:bodyPr/>
          <a:lstStyle/>
          <a:p>
            <a:pPr algn="ctr" eaLnBrk="1" fontAlgn="auto" hangingPunct="1">
              <a:spcAft>
                <a:spcPts val="0"/>
              </a:spcAft>
              <a:defRPr/>
            </a:pPr>
            <a:r>
              <a:rPr lang="en-US" sz="4400" dirty="0" smtClean="0">
                <a:latin typeface="Times New Roman" pitchFamily="18" charset="0"/>
                <a:cs typeface="Times New Roman" pitchFamily="18" charset="0"/>
              </a:rPr>
              <a:t>UNIVAC</a:t>
            </a:r>
          </a:p>
        </p:txBody>
      </p:sp>
    </p:spTree>
    <p:extLst>
      <p:ext uri="{BB962C8B-B14F-4D97-AF65-F5344CB8AC3E}">
        <p14:creationId xmlns:p14="http://schemas.microsoft.com/office/powerpoint/2010/main" val="28976443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idx="1"/>
          </p:nvPr>
        </p:nvSpPr>
        <p:spPr>
          <a:xfrm>
            <a:off x="1066800" y="3827318"/>
            <a:ext cx="8001000" cy="3048000"/>
          </a:xfrm>
        </p:spPr>
        <p:txBody>
          <a:bodyPr>
            <a:normAutofit/>
          </a:bodyPr>
          <a:lstStyle/>
          <a:p>
            <a:pPr eaLnBrk="1" hangingPunct="1"/>
            <a:r>
              <a:rPr lang="en-US" altLang="en-US" sz="2800" b="1" dirty="0" smtClean="0">
                <a:latin typeface="Times New Roman" pitchFamily="18" charset="0"/>
                <a:cs typeface="Times New Roman" pitchFamily="18" charset="0"/>
              </a:rPr>
              <a:t>Invented by William Shockley, John Bardeen, and Walter </a:t>
            </a:r>
            <a:r>
              <a:rPr lang="en-US" altLang="en-US" sz="2800" b="1" dirty="0" err="1" smtClean="0">
                <a:latin typeface="Times New Roman" pitchFamily="18" charset="0"/>
                <a:cs typeface="Times New Roman" pitchFamily="18" charset="0"/>
              </a:rPr>
              <a:t>Brittain</a:t>
            </a:r>
            <a:r>
              <a:rPr lang="en-US" altLang="en-US" sz="2800" b="1" dirty="0" smtClean="0">
                <a:latin typeface="Times New Roman" pitchFamily="18" charset="0"/>
                <a:cs typeface="Times New Roman" pitchFamily="18" charset="0"/>
              </a:rPr>
              <a:t> in 1947.</a:t>
            </a:r>
          </a:p>
          <a:p>
            <a:pPr eaLnBrk="1" hangingPunct="1"/>
            <a:r>
              <a:rPr lang="en-US" altLang="en-US" sz="2800" b="1" dirty="0" smtClean="0">
                <a:latin typeface="Times New Roman" pitchFamily="18" charset="0"/>
                <a:cs typeface="Times New Roman" pitchFamily="18" charset="0"/>
              </a:rPr>
              <a:t>The invention of the transistor made computers </a:t>
            </a:r>
            <a:r>
              <a:rPr lang="en-US" altLang="en-US" sz="2800" b="1" u="sng" dirty="0" smtClean="0">
                <a:latin typeface="Times New Roman" pitchFamily="18" charset="0"/>
                <a:cs typeface="Times New Roman" pitchFamily="18" charset="0"/>
              </a:rPr>
              <a:t>smaller</a:t>
            </a:r>
            <a:r>
              <a:rPr lang="en-US" altLang="en-US" sz="2800" b="1" dirty="0" smtClean="0">
                <a:latin typeface="Times New Roman" pitchFamily="18" charset="0"/>
                <a:cs typeface="Times New Roman" pitchFamily="18" charset="0"/>
              </a:rPr>
              <a:t> and </a:t>
            </a:r>
            <a:r>
              <a:rPr lang="en-US" altLang="en-US" sz="2800" b="1" u="sng" dirty="0" smtClean="0">
                <a:latin typeface="Times New Roman" pitchFamily="18" charset="0"/>
                <a:cs typeface="Times New Roman" pitchFamily="18" charset="0"/>
              </a:rPr>
              <a:t>less expensive </a:t>
            </a:r>
            <a:r>
              <a:rPr lang="en-US" altLang="en-US" sz="2800" b="1" dirty="0" smtClean="0">
                <a:latin typeface="Times New Roman" pitchFamily="18" charset="0"/>
                <a:cs typeface="Times New Roman" pitchFamily="18" charset="0"/>
              </a:rPr>
              <a:t>and </a:t>
            </a:r>
            <a:r>
              <a:rPr lang="en-US" altLang="en-US" sz="2800" b="1" u="sng" dirty="0" smtClean="0">
                <a:latin typeface="Times New Roman" pitchFamily="18" charset="0"/>
                <a:cs typeface="Times New Roman" pitchFamily="18" charset="0"/>
              </a:rPr>
              <a:t>increased calculating speed</a:t>
            </a:r>
            <a:r>
              <a:rPr lang="en-US" altLang="en-US" sz="2800" b="1" dirty="0" smtClean="0">
                <a:latin typeface="Times New Roman" pitchFamily="18" charset="0"/>
                <a:cs typeface="Times New Roman" pitchFamily="18" charset="0"/>
              </a:rPr>
              <a:t> to up to 10,000 calculations per second.</a:t>
            </a:r>
          </a:p>
        </p:txBody>
      </p:sp>
      <p:sp>
        <p:nvSpPr>
          <p:cNvPr id="14338" name="Rectangle 2"/>
          <p:cNvSpPr>
            <a:spLocks noGrp="1" noChangeArrowheads="1"/>
          </p:cNvSpPr>
          <p:nvPr>
            <p:ph type="title"/>
          </p:nvPr>
        </p:nvSpPr>
        <p:spPr>
          <a:xfrm>
            <a:off x="304800" y="0"/>
            <a:ext cx="2743200" cy="914400"/>
          </a:xfrm>
        </p:spPr>
        <p:txBody>
          <a:bodyPr/>
          <a:lstStyle/>
          <a:p>
            <a:pPr eaLnBrk="1" fontAlgn="auto" hangingPunct="1">
              <a:spcAft>
                <a:spcPts val="0"/>
              </a:spcAft>
              <a:defRPr/>
            </a:pPr>
            <a:r>
              <a:rPr lang="en-US" sz="4400" dirty="0" smtClean="0">
                <a:latin typeface="Times New Roman" pitchFamily="18" charset="0"/>
                <a:cs typeface="Times New Roman" pitchFamily="18" charset="0"/>
              </a:rPr>
              <a:t>Transistor</a:t>
            </a:r>
          </a:p>
        </p:txBody>
      </p:sp>
      <p:pic>
        <p:nvPicPr>
          <p:cNvPr id="21508" name="Picture 4" descr="C:\Documents and Settings\staffen\Desktop\Frank Staffen BACKUP\H_Drive\Visual Basic\PowerPoint\Chapter1\Transist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475276"/>
            <a:ext cx="4572000" cy="237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00477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txBox="1">
            <a:spLocks noGrp="1"/>
          </p:cNvSpPr>
          <p:nvPr>
            <p:ph type="title"/>
          </p:nvPr>
        </p:nvSpPr>
        <p:spPr>
          <a:xfrm>
            <a:off x="1822565" y="2438400"/>
            <a:ext cx="4972050" cy="1354217"/>
          </a:xfrm>
          <a:prstGeom prst="rect">
            <a:avLst/>
          </a:prstGeom>
        </p:spPr>
        <p:txBody>
          <a:bodyPr vert="horz" wrap="square" lIns="0" tIns="0" rIns="0" bIns="0" rtlCol="0">
            <a:spAutoFit/>
          </a:bodyPr>
          <a:lstStyle/>
          <a:p>
            <a:pPr marL="11397"/>
            <a:r>
              <a:rPr spc="-4" dirty="0"/>
              <a:t>Generation 3:</a:t>
            </a:r>
            <a:r>
              <a:rPr spc="-13" dirty="0"/>
              <a:t> </a:t>
            </a:r>
            <a:r>
              <a:rPr spc="-4" dirty="0"/>
              <a:t>Post-1960</a:t>
            </a:r>
          </a:p>
        </p:txBody>
      </p:sp>
      <p:sp>
        <p:nvSpPr>
          <p:cNvPr id="8" name="object 8"/>
          <p:cNvSpPr txBox="1"/>
          <p:nvPr/>
        </p:nvSpPr>
        <p:spPr>
          <a:xfrm>
            <a:off x="1111364" y="3886200"/>
            <a:ext cx="8032635" cy="2462213"/>
          </a:xfrm>
          <a:prstGeom prst="rect">
            <a:avLst/>
          </a:prstGeom>
        </p:spPr>
        <p:txBody>
          <a:bodyPr vert="horz" wrap="square" lIns="0" tIns="0" rIns="0" bIns="0" rtlCol="0">
            <a:spAutoFit/>
          </a:bodyPr>
          <a:lstStyle/>
          <a:p>
            <a:pPr marL="319115" marR="4559" indent="-307718"/>
            <a:r>
              <a:rPr sz="2500" spc="-4" dirty="0" smtClean="0">
                <a:latin typeface="Arial Narrow"/>
                <a:cs typeface="Arial Narrow"/>
              </a:rPr>
              <a:t>Jack </a:t>
            </a:r>
            <a:r>
              <a:rPr sz="2500" spc="-4" dirty="0">
                <a:latin typeface="Arial Narrow"/>
                <a:cs typeface="Arial Narrow"/>
              </a:rPr>
              <a:t>St. </a:t>
            </a:r>
            <a:r>
              <a:rPr sz="2500" dirty="0">
                <a:latin typeface="Arial Narrow"/>
                <a:cs typeface="Arial Narrow"/>
              </a:rPr>
              <a:t>Clair </a:t>
            </a:r>
            <a:r>
              <a:rPr sz="2500" spc="-4" dirty="0">
                <a:latin typeface="Arial Narrow"/>
                <a:cs typeface="Arial Narrow"/>
              </a:rPr>
              <a:t>Kilby's and </a:t>
            </a:r>
            <a:r>
              <a:rPr sz="2500" dirty="0">
                <a:latin typeface="Arial Narrow"/>
                <a:cs typeface="Arial Narrow"/>
              </a:rPr>
              <a:t>Robert </a:t>
            </a:r>
            <a:r>
              <a:rPr sz="2500" spc="-4" dirty="0">
                <a:latin typeface="Arial Narrow"/>
                <a:cs typeface="Arial Narrow"/>
              </a:rPr>
              <a:t>Noyce's independent  invention of the integrated</a:t>
            </a:r>
            <a:r>
              <a:rPr sz="2500" spc="-63" dirty="0">
                <a:latin typeface="Arial Narrow"/>
                <a:cs typeface="Arial Narrow"/>
              </a:rPr>
              <a:t> </a:t>
            </a:r>
            <a:r>
              <a:rPr sz="2500" spc="-4" dirty="0">
                <a:latin typeface="Arial Narrow"/>
                <a:cs typeface="Arial Narrow"/>
              </a:rPr>
              <a:t>circuit</a:t>
            </a:r>
            <a:endParaRPr sz="2500" dirty="0">
              <a:latin typeface="Arial Narrow"/>
              <a:cs typeface="Arial Narrow"/>
            </a:endParaRPr>
          </a:p>
          <a:p>
            <a:pPr marL="319115" marR="589224" indent="-307718">
              <a:spcBef>
                <a:spcPts val="606"/>
              </a:spcBef>
            </a:pPr>
            <a:r>
              <a:rPr sz="2500" spc="-4" dirty="0" smtClean="0">
                <a:latin typeface="Arial Narrow"/>
                <a:cs typeface="Arial Narrow"/>
              </a:rPr>
              <a:t>Invention </a:t>
            </a:r>
            <a:r>
              <a:rPr sz="2500" spc="-4" dirty="0">
                <a:latin typeface="Arial Narrow"/>
                <a:cs typeface="Arial Narrow"/>
              </a:rPr>
              <a:t>of the microprocessor, by Ted Hoff and  Federico Faggin </a:t>
            </a:r>
            <a:r>
              <a:rPr sz="2500" dirty="0">
                <a:latin typeface="Arial Narrow"/>
                <a:cs typeface="Arial Narrow"/>
              </a:rPr>
              <a:t>at</a:t>
            </a:r>
            <a:r>
              <a:rPr sz="2500" spc="-81" dirty="0">
                <a:latin typeface="Arial Narrow"/>
                <a:cs typeface="Arial Narrow"/>
              </a:rPr>
              <a:t> </a:t>
            </a:r>
            <a:r>
              <a:rPr sz="2500" spc="-4" dirty="0">
                <a:latin typeface="Arial Narrow"/>
                <a:cs typeface="Arial Narrow"/>
              </a:rPr>
              <a:t>Intel.</a:t>
            </a:r>
            <a:endParaRPr sz="2500" dirty="0">
              <a:latin typeface="Arial Narrow"/>
              <a:cs typeface="Arial Narrow"/>
            </a:endParaRPr>
          </a:p>
          <a:p>
            <a:pPr marL="319115" marR="195457" indent="-307718">
              <a:spcBef>
                <a:spcPts val="606"/>
              </a:spcBef>
            </a:pPr>
            <a:r>
              <a:rPr sz="2500" spc="-4" dirty="0" smtClean="0">
                <a:latin typeface="Arial Narrow"/>
                <a:cs typeface="Arial Narrow"/>
              </a:rPr>
              <a:t>Steve </a:t>
            </a:r>
            <a:r>
              <a:rPr sz="2500" spc="-4" dirty="0">
                <a:latin typeface="Arial Narrow"/>
                <a:cs typeface="Arial Narrow"/>
              </a:rPr>
              <a:t>Wozniak, co-founder of Apple Computer, is  credited with developing the first mass-market home  computers.</a:t>
            </a:r>
            <a:endParaRPr sz="2500" dirty="0">
              <a:latin typeface="Arial Narrow"/>
              <a:cs typeface="Arial Narrow"/>
            </a:endParaRPr>
          </a:p>
        </p:txBody>
      </p:sp>
      <p:sp>
        <p:nvSpPr>
          <p:cNvPr id="9" name="object 9"/>
          <p:cNvSpPr/>
          <p:nvPr/>
        </p:nvSpPr>
        <p:spPr>
          <a:xfrm>
            <a:off x="5237018" y="1219200"/>
            <a:ext cx="3867496" cy="1280159"/>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3309517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p:txBody>
          <a:bodyPr/>
          <a:lstStyle/>
          <a:p>
            <a:pPr eaLnBrk="1" hangingPunct="1"/>
            <a:endParaRPr lang="en-US" altLang="en-US" smtClean="0"/>
          </a:p>
          <a:p>
            <a:pPr eaLnBrk="1" hangingPunct="1">
              <a:buFontTx/>
              <a:buNone/>
            </a:pPr>
            <a:endParaRPr lang="en-US" altLang="en-US" smtClean="0"/>
          </a:p>
          <a:p>
            <a:pPr eaLnBrk="1" hangingPunct="1"/>
            <a:endParaRPr lang="en-US" altLang="en-US" smtClean="0"/>
          </a:p>
          <a:p>
            <a:pPr eaLnBrk="1" hangingPunct="1"/>
            <a:endParaRPr lang="en-US" altLang="en-US" smtClean="0"/>
          </a:p>
          <a:p>
            <a:pPr eaLnBrk="1" hangingPunct="1"/>
            <a:endParaRPr lang="en-US" altLang="en-US" smtClean="0"/>
          </a:p>
        </p:txBody>
      </p:sp>
      <p:sp>
        <p:nvSpPr>
          <p:cNvPr id="35842" name="Rectangle 2"/>
          <p:cNvSpPr>
            <a:spLocks noGrp="1" noChangeArrowheads="1"/>
          </p:cNvSpPr>
          <p:nvPr>
            <p:ph type="title"/>
          </p:nvPr>
        </p:nvSpPr>
        <p:spPr>
          <a:xfrm>
            <a:off x="152400" y="1066800"/>
            <a:ext cx="8991600" cy="1143000"/>
          </a:xfrm>
        </p:spPr>
        <p:txBody>
          <a:bodyPr/>
          <a:lstStyle/>
          <a:p>
            <a:pPr algn="ctr" eaLnBrk="1" fontAlgn="auto" hangingPunct="1">
              <a:spcAft>
                <a:spcPts val="0"/>
              </a:spcAft>
              <a:defRPr/>
            </a:pPr>
            <a:r>
              <a:rPr lang="en-US" sz="4400" dirty="0" smtClean="0">
                <a:latin typeface="Times New Roman" pitchFamily="18" charset="0"/>
                <a:cs typeface="Times New Roman" pitchFamily="18" charset="0"/>
              </a:rPr>
              <a:t>Stephen Wozniak &amp; Steve Jobs</a:t>
            </a:r>
          </a:p>
        </p:txBody>
      </p:sp>
      <p:pic>
        <p:nvPicPr>
          <p:cNvPr id="43012" name="Picture 5" descr="C:\Documents and Settings\staffen\Desktop\Frank Staffen BACKUP\H_Drive\Visual Basic\PowerPoint\Chapter1\woz_job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711450"/>
            <a:ext cx="541337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1786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p:nvPr/>
        </p:nvSpPr>
        <p:spPr>
          <a:xfrm>
            <a:off x="533400" y="1524000"/>
            <a:ext cx="3430385" cy="5244353"/>
          </a:xfrm>
          <a:prstGeom prst="rect">
            <a:avLst/>
          </a:prstGeom>
          <a:blipFill>
            <a:blip r:embed="rId4" cstate="print"/>
            <a:stretch>
              <a:fillRect/>
            </a:stretch>
          </a:blipFill>
        </p:spPr>
        <p:txBody>
          <a:bodyPr wrap="square" lIns="0" tIns="0" rIns="0" bIns="0" rtlCol="0"/>
          <a:lstStyle/>
          <a:p>
            <a:endParaRPr/>
          </a:p>
        </p:txBody>
      </p:sp>
      <p:sp>
        <p:nvSpPr>
          <p:cNvPr id="8" name="object 8"/>
          <p:cNvSpPr txBox="1">
            <a:spLocks noGrp="1"/>
          </p:cNvSpPr>
          <p:nvPr>
            <p:ph type="title"/>
          </p:nvPr>
        </p:nvSpPr>
        <p:spPr>
          <a:xfrm>
            <a:off x="3963785" y="1524000"/>
            <a:ext cx="5180215" cy="1577355"/>
          </a:xfrm>
          <a:prstGeom prst="rect">
            <a:avLst/>
          </a:prstGeom>
        </p:spPr>
        <p:txBody>
          <a:bodyPr vert="horz" wrap="square" lIns="0" tIns="0" rIns="0" bIns="0" rtlCol="0">
            <a:spAutoFit/>
          </a:bodyPr>
          <a:lstStyle/>
          <a:p>
            <a:pPr marL="11397" marR="4559" indent="302590">
              <a:lnSpc>
                <a:spcPts val="4128"/>
              </a:lnSpc>
            </a:pPr>
            <a:r>
              <a:rPr lang="en-US" sz="5400" dirty="0"/>
              <a:t>1642</a:t>
            </a:r>
            <a:r>
              <a:rPr lang="en-US" sz="5400" dirty="0" smtClean="0"/>
              <a:t>:</a:t>
            </a:r>
            <a:br>
              <a:rPr lang="en-US" sz="5400" dirty="0" smtClean="0"/>
            </a:br>
            <a:r>
              <a:rPr lang="en-US" sz="5400" dirty="0" smtClean="0"/>
              <a:t> </a:t>
            </a:r>
            <a:r>
              <a:rPr lang="en-US" sz="5400" dirty="0"/>
              <a:t>Blaise Pascal’s </a:t>
            </a:r>
            <a:r>
              <a:rPr lang="en-US" sz="5400" dirty="0" err="1"/>
              <a:t>Pascaline</a:t>
            </a:r>
            <a:endParaRPr sz="3600" dirty="0"/>
          </a:p>
        </p:txBody>
      </p:sp>
      <p:sp>
        <p:nvSpPr>
          <p:cNvPr id="9" name="object 9"/>
          <p:cNvSpPr/>
          <p:nvPr/>
        </p:nvSpPr>
        <p:spPr>
          <a:xfrm>
            <a:off x="3657600" y="3361764"/>
            <a:ext cx="5224548" cy="2864224"/>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600944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914400" y="1499755"/>
            <a:ext cx="8229600" cy="5334000"/>
          </a:xfrm>
        </p:spPr>
        <p:txBody>
          <a:bodyPr/>
          <a:lstStyle/>
          <a:p>
            <a:pPr eaLnBrk="1" hangingPunct="1"/>
            <a:endParaRPr lang="en-US" altLang="en-US" dirty="0" smtClean="0"/>
          </a:p>
          <a:p>
            <a:pPr eaLnBrk="1" hangingPunct="1"/>
            <a:endParaRPr lang="en-US" altLang="en-US" dirty="0" smtClean="0"/>
          </a:p>
          <a:p>
            <a:pPr eaLnBrk="1" hangingPunct="1"/>
            <a:endParaRPr lang="en-US" altLang="en-US" dirty="0" smtClean="0"/>
          </a:p>
          <a:p>
            <a:pPr eaLnBrk="1" hangingPunct="1"/>
            <a:endParaRPr lang="en-US" altLang="en-US" dirty="0" smtClean="0"/>
          </a:p>
          <a:p>
            <a:pPr eaLnBrk="1" hangingPunct="1">
              <a:buFont typeface="Wingdings 3" pitchFamily="18" charset="2"/>
              <a:buNone/>
            </a:pPr>
            <a:endParaRPr lang="en-US" altLang="en-US" dirty="0" smtClean="0"/>
          </a:p>
          <a:p>
            <a:pPr eaLnBrk="1" hangingPunct="1"/>
            <a:r>
              <a:rPr lang="en-US" altLang="en-US" sz="3200" b="1" dirty="0" smtClean="0">
                <a:latin typeface="Times New Roman" pitchFamily="18" charset="0"/>
                <a:cs typeface="Times New Roman" pitchFamily="18" charset="0"/>
              </a:rPr>
              <a:t>French philosopher and Mathematician</a:t>
            </a:r>
          </a:p>
          <a:p>
            <a:pPr eaLnBrk="1" hangingPunct="1"/>
            <a:r>
              <a:rPr lang="en-US" altLang="en-US" sz="3200" b="1" dirty="0" smtClean="0">
                <a:latin typeface="Times New Roman" pitchFamily="18" charset="0"/>
                <a:cs typeface="Times New Roman" pitchFamily="18" charset="0"/>
              </a:rPr>
              <a:t>Invented the </a:t>
            </a:r>
            <a:r>
              <a:rPr lang="en-US" altLang="en-US" sz="3200" b="1" dirty="0" err="1" smtClean="0">
                <a:latin typeface="Times New Roman" pitchFamily="18" charset="0"/>
                <a:cs typeface="Times New Roman" pitchFamily="18" charset="0"/>
              </a:rPr>
              <a:t>Pascaline</a:t>
            </a:r>
            <a:r>
              <a:rPr lang="en-US" altLang="en-US" sz="3200" b="1" dirty="0" smtClean="0">
                <a:latin typeface="Times New Roman" pitchFamily="18" charset="0"/>
                <a:cs typeface="Times New Roman" pitchFamily="18" charset="0"/>
              </a:rPr>
              <a:t> in 1642</a:t>
            </a:r>
          </a:p>
        </p:txBody>
      </p:sp>
      <p:sp>
        <p:nvSpPr>
          <p:cNvPr id="5122" name="Rectangle 2"/>
          <p:cNvSpPr>
            <a:spLocks noGrp="1" noChangeArrowheads="1"/>
          </p:cNvSpPr>
          <p:nvPr>
            <p:ph type="title"/>
          </p:nvPr>
        </p:nvSpPr>
        <p:spPr>
          <a:xfrm>
            <a:off x="914400" y="3200400"/>
            <a:ext cx="8229600" cy="1143000"/>
          </a:xfrm>
        </p:spPr>
        <p:txBody>
          <a:bodyPr/>
          <a:lstStyle/>
          <a:p>
            <a:pPr eaLnBrk="1" fontAlgn="auto" hangingPunct="1">
              <a:spcAft>
                <a:spcPts val="0"/>
              </a:spcAft>
              <a:defRPr/>
            </a:pPr>
            <a:r>
              <a:rPr lang="en-US" sz="6000" dirty="0" err="1" smtClean="0">
                <a:latin typeface="Times New Roman" pitchFamily="18" charset="0"/>
                <a:cs typeface="Times New Roman" pitchFamily="18" charset="0"/>
              </a:rPr>
              <a:t>Blaise</a:t>
            </a:r>
            <a:r>
              <a:rPr lang="en-US" sz="6000" dirty="0" smtClean="0">
                <a:latin typeface="Times New Roman" pitchFamily="18" charset="0"/>
                <a:cs typeface="Times New Roman" pitchFamily="18" charset="0"/>
              </a:rPr>
              <a:t> Pascal</a:t>
            </a:r>
          </a:p>
        </p:txBody>
      </p:sp>
      <p:pic>
        <p:nvPicPr>
          <p:cNvPr id="12292" name="Picture 4" descr="C:\Documents and Settings\staffen\Desktop\Frank Staffen BACKUP\H_Drive\Visual Basic\PowerPoint\Chapter1\pascal_blais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219200"/>
            <a:ext cx="211137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5690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883227" y="2352819"/>
            <a:ext cx="8229600" cy="4525963"/>
          </a:xfrm>
        </p:spPr>
        <p:txBody>
          <a:bodyPr/>
          <a:lstStyle/>
          <a:p>
            <a:pPr eaLnBrk="1" hangingPunct="1"/>
            <a:r>
              <a:rPr lang="en-US" altLang="en-US" sz="4400" b="1" dirty="0" smtClean="0">
                <a:latin typeface="Times New Roman" pitchFamily="18" charset="0"/>
                <a:cs typeface="Times New Roman" pitchFamily="18" charset="0"/>
              </a:rPr>
              <a:t>Set of gears (similar to a clock)</a:t>
            </a:r>
          </a:p>
          <a:p>
            <a:pPr eaLnBrk="1" hangingPunct="1"/>
            <a:r>
              <a:rPr lang="en-US" altLang="en-US" sz="4400" b="1" dirty="0" smtClean="0">
                <a:latin typeface="Times New Roman" pitchFamily="18" charset="0"/>
                <a:cs typeface="Times New Roman" pitchFamily="18" charset="0"/>
              </a:rPr>
              <a:t>Addition only</a:t>
            </a:r>
          </a:p>
          <a:p>
            <a:pPr eaLnBrk="1" hangingPunct="1"/>
            <a:r>
              <a:rPr lang="en-US" altLang="en-US" sz="4400" b="1" dirty="0" smtClean="0">
                <a:latin typeface="Times New Roman" pitchFamily="18" charset="0"/>
                <a:cs typeface="Times New Roman" pitchFamily="18" charset="0"/>
              </a:rPr>
              <a:t>Device did not work properly</a:t>
            </a:r>
          </a:p>
        </p:txBody>
      </p:sp>
      <p:sp>
        <p:nvSpPr>
          <p:cNvPr id="6146" name="Rectangle 2"/>
          <p:cNvSpPr>
            <a:spLocks noGrp="1" noChangeArrowheads="1"/>
          </p:cNvSpPr>
          <p:nvPr>
            <p:ph type="title"/>
          </p:nvPr>
        </p:nvSpPr>
        <p:spPr>
          <a:xfrm>
            <a:off x="952500" y="1143000"/>
            <a:ext cx="8229600" cy="1143000"/>
          </a:xfrm>
        </p:spPr>
        <p:txBody>
          <a:bodyPr/>
          <a:lstStyle/>
          <a:p>
            <a:pPr eaLnBrk="1" fontAlgn="auto" hangingPunct="1">
              <a:spcAft>
                <a:spcPts val="0"/>
              </a:spcAft>
              <a:defRPr/>
            </a:pPr>
            <a:r>
              <a:rPr lang="en-US" sz="5400" dirty="0" err="1" smtClean="0">
                <a:latin typeface="Times New Roman" pitchFamily="18" charset="0"/>
                <a:cs typeface="Times New Roman" pitchFamily="18" charset="0"/>
              </a:rPr>
              <a:t>Pascaline</a:t>
            </a:r>
            <a:endParaRPr lang="en-US" sz="5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535333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37018" y="598394"/>
            <a:ext cx="374073" cy="0"/>
          </a:xfrm>
          <a:custGeom>
            <a:avLst/>
            <a:gdLst/>
            <a:ahLst/>
            <a:cxnLst/>
            <a:rect l="l" t="t" r="r" b="b"/>
            <a:pathLst>
              <a:path w="411479">
                <a:moveTo>
                  <a:pt x="0" y="0"/>
                </a:moveTo>
                <a:lnTo>
                  <a:pt x="411480" y="0"/>
                </a:lnTo>
              </a:path>
            </a:pathLst>
          </a:custGeom>
          <a:ln w="15240">
            <a:solidFill>
              <a:srgbClr val="000000"/>
            </a:solidFill>
          </a:ln>
        </p:spPr>
        <p:txBody>
          <a:bodyPr wrap="square" lIns="0" tIns="0" rIns="0" bIns="0" rtlCol="0"/>
          <a:lstStyle/>
          <a:p>
            <a:endParaRPr/>
          </a:p>
        </p:txBody>
      </p:sp>
      <p:sp>
        <p:nvSpPr>
          <p:cNvPr id="4" name="object 4"/>
          <p:cNvSpPr/>
          <p:nvPr/>
        </p:nvSpPr>
        <p:spPr>
          <a:xfrm>
            <a:off x="429491" y="605118"/>
            <a:ext cx="4087090" cy="6723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6442364" y="591670"/>
            <a:ext cx="2286000" cy="8068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204364" y="665629"/>
            <a:ext cx="1524000" cy="0"/>
          </a:xfrm>
          <a:custGeom>
            <a:avLst/>
            <a:gdLst/>
            <a:ahLst/>
            <a:cxnLst/>
            <a:rect l="l" t="t" r="r" b="b"/>
            <a:pathLst>
              <a:path w="1676400">
                <a:moveTo>
                  <a:pt x="0" y="0"/>
                </a:moveTo>
                <a:lnTo>
                  <a:pt x="1676400" y="0"/>
                </a:lnTo>
              </a:path>
            </a:pathLst>
          </a:custGeom>
          <a:ln w="15240">
            <a:solidFill>
              <a:srgbClr val="000000"/>
            </a:solidFill>
          </a:ln>
        </p:spPr>
        <p:txBody>
          <a:bodyPr wrap="square" lIns="0" tIns="0" rIns="0" bIns="0" rtlCol="0"/>
          <a:lstStyle/>
          <a:p>
            <a:endParaRPr/>
          </a:p>
        </p:txBody>
      </p:sp>
      <p:sp>
        <p:nvSpPr>
          <p:cNvPr id="7" name="object 7"/>
          <p:cNvSpPr/>
          <p:nvPr/>
        </p:nvSpPr>
        <p:spPr>
          <a:xfrm>
            <a:off x="1066800" y="3089564"/>
            <a:ext cx="3302924" cy="3617259"/>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4502726" y="3687957"/>
            <a:ext cx="4572000" cy="2420471"/>
          </a:xfrm>
          <a:prstGeom prst="rect">
            <a:avLst/>
          </a:prstGeom>
          <a:blipFill>
            <a:blip r:embed="rId5"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3094758" y="1295400"/>
            <a:ext cx="5979968" cy="2215991"/>
          </a:xfrm>
          <a:prstGeom prst="rect">
            <a:avLst/>
          </a:prstGeom>
        </p:spPr>
        <p:txBody>
          <a:bodyPr vert="horz" wrap="square" lIns="0" tIns="0" rIns="0" bIns="0" rtlCol="0">
            <a:spAutoFit/>
          </a:bodyPr>
          <a:lstStyle/>
          <a:p>
            <a:pPr marL="1258796" marR="4559" indent="-1247969"/>
            <a:r>
              <a:rPr lang="en-US" sz="3600" dirty="0" smtClean="0"/>
              <a:t>1694 </a:t>
            </a:r>
            <a:br>
              <a:rPr lang="en-US" sz="3600" dirty="0" smtClean="0"/>
            </a:br>
            <a:r>
              <a:rPr lang="en-US" sz="3600" dirty="0" smtClean="0"/>
              <a:t>Gottfried </a:t>
            </a:r>
            <a:r>
              <a:rPr lang="en-US" sz="3600" dirty="0"/>
              <a:t>Leibniz’s </a:t>
            </a:r>
            <a:r>
              <a:rPr lang="en-US" sz="3600" dirty="0" smtClean="0"/>
              <a:t>Mechanical Calculator</a:t>
            </a:r>
            <a:r>
              <a:rPr lang="en-US" altLang="en-US" sz="3600" b="1" i="1" dirty="0">
                <a:latin typeface="Times New Roman" pitchFamily="18" charset="0"/>
                <a:cs typeface="Times New Roman" pitchFamily="18" charset="0"/>
              </a:rPr>
              <a:t> Step Reckoner</a:t>
            </a:r>
            <a:r>
              <a:rPr lang="en-US" sz="3600" dirty="0" smtClean="0"/>
              <a:t> </a:t>
            </a:r>
            <a:endParaRPr sz="3600" dirty="0"/>
          </a:p>
        </p:txBody>
      </p:sp>
    </p:spTree>
    <p:extLst>
      <p:ext uri="{BB962C8B-B14F-4D97-AF65-F5344CB8AC3E}">
        <p14:creationId xmlns:p14="http://schemas.microsoft.com/office/powerpoint/2010/main" val="1059541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1143000" y="2209801"/>
            <a:ext cx="7983682" cy="4648200"/>
          </a:xfrm>
        </p:spPr>
        <p:txBody>
          <a:bodyPr>
            <a:normAutofit lnSpcReduction="10000"/>
          </a:bodyPr>
          <a:lstStyle/>
          <a:p>
            <a:pPr eaLnBrk="1" hangingPunct="1"/>
            <a:r>
              <a:rPr lang="en-US" altLang="en-US" sz="3200" b="1" dirty="0" smtClean="0">
                <a:latin typeface="Times New Roman" pitchFamily="18" charset="0"/>
                <a:cs typeface="Times New Roman" pitchFamily="18" charset="0"/>
              </a:rPr>
              <a:t>German Mathematician</a:t>
            </a:r>
          </a:p>
          <a:p>
            <a:pPr eaLnBrk="1" hangingPunct="1"/>
            <a:r>
              <a:rPr lang="en-US" altLang="en-US" sz="3200" b="1" dirty="0" smtClean="0">
                <a:latin typeface="Times New Roman" pitchFamily="18" charset="0"/>
                <a:cs typeface="Times New Roman" pitchFamily="18" charset="0"/>
              </a:rPr>
              <a:t>1671</a:t>
            </a:r>
            <a:r>
              <a:rPr lang="en-US" altLang="en-US" sz="3200" b="1" dirty="0" smtClean="0">
                <a:solidFill>
                  <a:srgbClr val="808080"/>
                </a:solidFill>
                <a:latin typeface="Times New Roman" pitchFamily="18" charset="0"/>
                <a:cs typeface="Times New Roman" pitchFamily="18" charset="0"/>
              </a:rPr>
              <a:t> </a:t>
            </a:r>
            <a:r>
              <a:rPr lang="en-US" altLang="en-US" sz="3200" b="1" dirty="0" smtClean="0">
                <a:latin typeface="Times New Roman" pitchFamily="18" charset="0"/>
                <a:cs typeface="Times New Roman" pitchFamily="18" charset="0"/>
              </a:rPr>
              <a:t>introduced the </a:t>
            </a:r>
            <a:r>
              <a:rPr lang="en-US" altLang="en-US" sz="3200" b="1" i="1" dirty="0" smtClean="0">
                <a:latin typeface="Times New Roman" pitchFamily="18" charset="0"/>
                <a:cs typeface="Times New Roman" pitchFamily="18" charset="0"/>
              </a:rPr>
              <a:t>Step Reckoner</a:t>
            </a:r>
            <a:r>
              <a:rPr lang="en-US" altLang="en-US" sz="3200" b="1" dirty="0" smtClean="0">
                <a:latin typeface="Times New Roman" pitchFamily="18" charset="0"/>
                <a:cs typeface="Times New Roman" pitchFamily="18" charset="0"/>
              </a:rPr>
              <a:t>, a device which, as well as performing additions and subtractions, could multiply, divide, and evaluate square roots by series of stepped additions. </a:t>
            </a:r>
          </a:p>
          <a:p>
            <a:pPr eaLnBrk="1" hangingPunct="1"/>
            <a:r>
              <a:rPr lang="en-US" altLang="en-US" sz="3200" b="1" dirty="0" smtClean="0">
                <a:latin typeface="Times New Roman" pitchFamily="18" charset="0"/>
                <a:cs typeface="Times New Roman" pitchFamily="18" charset="0"/>
              </a:rPr>
              <a:t>Leibniz wheel – cylindrical wheel for the  Stepped Reckoner.</a:t>
            </a:r>
          </a:p>
          <a:p>
            <a:pPr eaLnBrk="1" hangingPunct="1"/>
            <a:r>
              <a:rPr lang="en-US" altLang="en-US" sz="3200" b="1" dirty="0" smtClean="0">
                <a:latin typeface="Times New Roman" pitchFamily="18" charset="0"/>
                <a:cs typeface="Times New Roman" pitchFamily="18" charset="0"/>
              </a:rPr>
              <a:t>Stepped Reckoner was very unreliable.	</a:t>
            </a:r>
          </a:p>
        </p:txBody>
      </p:sp>
      <p:sp>
        <p:nvSpPr>
          <p:cNvPr id="8194" name="Rectangle 2"/>
          <p:cNvSpPr>
            <a:spLocks noGrp="1" noChangeArrowheads="1"/>
          </p:cNvSpPr>
          <p:nvPr>
            <p:ph type="title"/>
          </p:nvPr>
        </p:nvSpPr>
        <p:spPr>
          <a:xfrm>
            <a:off x="914400" y="1066800"/>
            <a:ext cx="8229600" cy="1143000"/>
          </a:xfrm>
        </p:spPr>
        <p:txBody>
          <a:bodyPr/>
          <a:lstStyle/>
          <a:p>
            <a:pPr eaLnBrk="1" fontAlgn="auto" hangingPunct="1">
              <a:spcAft>
                <a:spcPts val="0"/>
              </a:spcAft>
              <a:defRPr/>
            </a:pPr>
            <a:r>
              <a:rPr lang="en-US" dirty="0" smtClean="0">
                <a:latin typeface="Times New Roman" pitchFamily="18" charset="0"/>
                <a:cs typeface="Times New Roman" pitchFamily="18" charset="0"/>
              </a:rPr>
              <a:t>Gottfried Wilhelm von Leibniz</a:t>
            </a:r>
          </a:p>
        </p:txBody>
      </p:sp>
    </p:spTree>
    <p:extLst>
      <p:ext uri="{BB962C8B-B14F-4D97-AF65-F5344CB8AC3E}">
        <p14:creationId xmlns:p14="http://schemas.microsoft.com/office/powerpoint/2010/main" val="1811355655"/>
      </p:ext>
    </p:extLst>
  </p:cSld>
  <p:clrMapOvr>
    <a:masterClrMapping/>
  </p:clrMapOvr>
  <p:timing>
    <p:tnLst>
      <p:par>
        <p:cTn id="1" dur="indefinite" restart="never" nodeType="tmRoot"/>
      </p:par>
    </p:tnLst>
  </p:timing>
</p:sld>
</file>

<file path=ppt/theme/theme1.xml><?xml version="1.0" encoding="utf-8"?>
<a:theme xmlns:a="http://schemas.openxmlformats.org/drawingml/2006/main" name="Histo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History</Template>
  <TotalTime>245</TotalTime>
  <Words>1391</Words>
  <Application>Microsoft Office PowerPoint</Application>
  <PresentationFormat>On-screen Show (4:3)</PresentationFormat>
  <Paragraphs>164</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History</vt:lpstr>
      <vt:lpstr>A Brief History of Computers</vt:lpstr>
      <vt:lpstr>Mechanical computers:</vt:lpstr>
      <vt:lpstr>Mechanical </vt:lpstr>
      <vt:lpstr>Mechanical computers:  The Abacus (c. 3000 BC)</vt:lpstr>
      <vt:lpstr>1642:  Blaise Pascal’s Pascaline</vt:lpstr>
      <vt:lpstr>Blaise Pascal</vt:lpstr>
      <vt:lpstr>Pascaline</vt:lpstr>
      <vt:lpstr>1694  Gottfried Leibniz’s Mechanical Calculator Step Reckoner </vt:lpstr>
      <vt:lpstr>Gottfried Wilhelm von Leibniz</vt:lpstr>
      <vt:lpstr>Joseph-Marie Jacquard Punch card controlled looms (1804)</vt:lpstr>
      <vt:lpstr>Punched Cards</vt:lpstr>
      <vt:lpstr>PowerPoint Presentation</vt:lpstr>
      <vt:lpstr>Charles Babbage               The Father of Computers</vt:lpstr>
      <vt:lpstr>Charles Babbage</vt:lpstr>
      <vt:lpstr>PowerPoint Presentation</vt:lpstr>
      <vt:lpstr>Analytical Engine</vt:lpstr>
      <vt:lpstr>Charles Babbage Analytical Engine</vt:lpstr>
      <vt:lpstr>PowerPoint Presentation</vt:lpstr>
      <vt:lpstr>PowerPoint Presentation</vt:lpstr>
      <vt:lpstr>Ada Byron</vt:lpstr>
      <vt:lpstr>Electro-mechanical computers</vt:lpstr>
      <vt:lpstr>Herman Hollerith and his  Census Tabulating Machine (1884)</vt:lpstr>
      <vt:lpstr>Hollerith’s Tabulating Machine</vt:lpstr>
      <vt:lpstr>A closer look at the Census  Tabulating Machine</vt:lpstr>
      <vt:lpstr>Herman Hollerith</vt:lpstr>
      <vt:lpstr>The Harvard Mark I (1944) Calculator (ASCC)</vt:lpstr>
      <vt:lpstr>Mark I</vt:lpstr>
      <vt:lpstr>Mark I</vt:lpstr>
      <vt:lpstr>The first computer bug</vt:lpstr>
      <vt:lpstr>Grace Murray Hopper</vt:lpstr>
      <vt:lpstr>Electronic digital computers</vt:lpstr>
      <vt:lpstr>Alan Turing</vt:lpstr>
      <vt:lpstr>John Atanasoff </vt:lpstr>
      <vt:lpstr>The Atanasoff-Berry Computer (ABC)</vt:lpstr>
      <vt:lpstr>Clifford Edward Berry</vt:lpstr>
      <vt:lpstr>))</vt:lpstr>
      <vt:lpstr>ENIAC</vt:lpstr>
      <vt:lpstr>1946 The ENIAC</vt:lpstr>
      <vt:lpstr>The ENIAC: Electronic Numerical Integrator and</vt:lpstr>
      <vt:lpstr>John von Neumann</vt:lpstr>
      <vt:lpstr>Vonn Neuman Architecture</vt:lpstr>
      <vt:lpstr>UNIVAC</vt:lpstr>
      <vt:lpstr>Transistor</vt:lpstr>
      <vt:lpstr>Generation 3: Post-1960</vt:lpstr>
      <vt:lpstr>Stephen Wozniak &amp; Steve Jobs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Brief History of Computers</dc:title>
  <dc:creator>Administrator</dc:creator>
  <cp:lastModifiedBy>Administrator</cp:lastModifiedBy>
  <cp:revision>13</cp:revision>
  <dcterms:created xsi:type="dcterms:W3CDTF">2017-04-11T14:10:05Z</dcterms:created>
  <dcterms:modified xsi:type="dcterms:W3CDTF">2017-04-11T18:15:10Z</dcterms:modified>
</cp:coreProperties>
</file>